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 id="2147483921" r:id="rId2"/>
    <p:sldMasterId id="2147483955" r:id="rId3"/>
    <p:sldMasterId id="2147483972" r:id="rId4"/>
    <p:sldMasterId id="2147483984" r:id="rId5"/>
    <p:sldMasterId id="2147484070" r:id="rId6"/>
  </p:sldMasterIdLst>
  <p:notesMasterIdLst>
    <p:notesMasterId r:id="rId40"/>
  </p:notesMasterIdLst>
  <p:handoutMasterIdLst>
    <p:handoutMasterId r:id="rId41"/>
  </p:handoutMasterIdLst>
  <p:sldIdLst>
    <p:sldId id="369" r:id="rId7"/>
    <p:sldId id="485" r:id="rId8"/>
    <p:sldId id="484" r:id="rId9"/>
    <p:sldId id="448" r:id="rId10"/>
    <p:sldId id="439" r:id="rId11"/>
    <p:sldId id="441" r:id="rId12"/>
    <p:sldId id="409" r:id="rId13"/>
    <p:sldId id="399" r:id="rId14"/>
    <p:sldId id="400" r:id="rId15"/>
    <p:sldId id="468" r:id="rId16"/>
    <p:sldId id="469" r:id="rId17"/>
    <p:sldId id="501" r:id="rId18"/>
    <p:sldId id="381" r:id="rId19"/>
    <p:sldId id="396" r:id="rId20"/>
    <p:sldId id="328" r:id="rId21"/>
    <p:sldId id="473" r:id="rId22"/>
    <p:sldId id="491" r:id="rId23"/>
    <p:sldId id="470" r:id="rId24"/>
    <p:sldId id="471" r:id="rId25"/>
    <p:sldId id="442" r:id="rId26"/>
    <p:sldId id="472" r:id="rId27"/>
    <p:sldId id="374" r:id="rId28"/>
    <p:sldId id="376" r:id="rId29"/>
    <p:sldId id="404" r:id="rId30"/>
    <p:sldId id="422" r:id="rId31"/>
    <p:sldId id="500" r:id="rId32"/>
    <p:sldId id="497" r:id="rId33"/>
    <p:sldId id="509" r:id="rId34"/>
    <p:sldId id="496" r:id="rId35"/>
    <p:sldId id="447" r:id="rId36"/>
    <p:sldId id="477" r:id="rId37"/>
    <p:sldId id="475" r:id="rId38"/>
    <p:sldId id="433" r:id="rId3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99FF"/>
    <a:srgbClr val="18A30D"/>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89649" autoAdjust="0"/>
  </p:normalViewPr>
  <p:slideViewPr>
    <p:cSldViewPr>
      <p:cViewPr>
        <p:scale>
          <a:sx n="111" d="100"/>
          <a:sy n="111" d="100"/>
        </p:scale>
        <p:origin x="-161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4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Heroin Only and Multidrug</a:t>
            </a:r>
            <a:r>
              <a:rPr lang="en-US" baseline="0"/>
              <a:t> Toxicity Deaths</a:t>
            </a:r>
            <a:endParaRPr lang="en-US"/>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Sheet1!$A$46</c:f>
              <c:strCache>
                <c:ptCount val="1"/>
                <c:pt idx="0">
                  <c:v>Heroin only</c:v>
                </c:pt>
              </c:strCache>
            </c:strRef>
          </c:tx>
          <c:invertIfNegative val="0"/>
          <c:dLbls>
            <c:showLegendKey val="0"/>
            <c:showVal val="1"/>
            <c:showCatName val="0"/>
            <c:showSerName val="0"/>
            <c:showPercent val="0"/>
            <c:showBubbleSize val="0"/>
            <c:showLeaderLines val="0"/>
          </c:dLbls>
          <c:cat>
            <c:strRef>
              <c:f>Sheet1!$B$45:$F$45</c:f>
              <c:strCache>
                <c:ptCount val="5"/>
                <c:pt idx="0">
                  <c:v>2009</c:v>
                </c:pt>
                <c:pt idx="1">
                  <c:v>2010</c:v>
                </c:pt>
                <c:pt idx="2">
                  <c:v>2011</c:v>
                </c:pt>
                <c:pt idx="3">
                  <c:v>2012</c:v>
                </c:pt>
                <c:pt idx="4">
                  <c:v>2013 (Projected)</c:v>
                </c:pt>
              </c:strCache>
            </c:strRef>
          </c:cat>
          <c:val>
            <c:numRef>
              <c:f>Sheet1!$B$46:$F$46</c:f>
              <c:numCache>
                <c:formatCode>General</c:formatCode>
                <c:ptCount val="5"/>
                <c:pt idx="0">
                  <c:v>47</c:v>
                </c:pt>
                <c:pt idx="1">
                  <c:v>25</c:v>
                </c:pt>
                <c:pt idx="2">
                  <c:v>107</c:v>
                </c:pt>
                <c:pt idx="3">
                  <c:v>159</c:v>
                </c:pt>
                <c:pt idx="4" formatCode="0">
                  <c:v>272.57142857142856</c:v>
                </c:pt>
              </c:numCache>
            </c:numRef>
          </c:val>
        </c:ser>
        <c:ser>
          <c:idx val="1"/>
          <c:order val="1"/>
          <c:tx>
            <c:strRef>
              <c:f>Sheet1!$A$47</c:f>
              <c:strCache>
                <c:ptCount val="1"/>
                <c:pt idx="0">
                  <c:v>Heroin and other drugs</c:v>
                </c:pt>
              </c:strCache>
            </c:strRef>
          </c:tx>
          <c:invertIfNegative val="0"/>
          <c:dLbls>
            <c:showLegendKey val="0"/>
            <c:showVal val="1"/>
            <c:showCatName val="0"/>
            <c:showSerName val="0"/>
            <c:showPercent val="0"/>
            <c:showBubbleSize val="0"/>
            <c:showLeaderLines val="0"/>
          </c:dLbls>
          <c:cat>
            <c:strRef>
              <c:f>Sheet1!$B$45:$F$45</c:f>
              <c:strCache>
                <c:ptCount val="5"/>
                <c:pt idx="0">
                  <c:v>2009</c:v>
                </c:pt>
                <c:pt idx="1">
                  <c:v>2010</c:v>
                </c:pt>
                <c:pt idx="2">
                  <c:v>2011</c:v>
                </c:pt>
                <c:pt idx="3">
                  <c:v>2012</c:v>
                </c:pt>
                <c:pt idx="4">
                  <c:v>2013 (Projected)</c:v>
                </c:pt>
              </c:strCache>
            </c:strRef>
          </c:cat>
          <c:val>
            <c:numRef>
              <c:f>Sheet1!$B$47:$F$47</c:f>
              <c:numCache>
                <c:formatCode>General</c:formatCode>
                <c:ptCount val="5"/>
                <c:pt idx="0">
                  <c:v>324</c:v>
                </c:pt>
                <c:pt idx="1">
                  <c:v>356</c:v>
                </c:pt>
                <c:pt idx="2">
                  <c:v>584</c:v>
                </c:pt>
                <c:pt idx="3">
                  <c:v>728</c:v>
                </c:pt>
                <c:pt idx="4" formatCode="0">
                  <c:v>1248</c:v>
                </c:pt>
              </c:numCache>
            </c:numRef>
          </c:val>
        </c:ser>
        <c:ser>
          <c:idx val="2"/>
          <c:order val="2"/>
          <c:tx>
            <c:strRef>
              <c:f>Sheet1!$A$48</c:f>
              <c:strCache>
                <c:ptCount val="1"/>
                <c:pt idx="0">
                  <c:v>*Projection based on overdose data through July</c:v>
                </c:pt>
              </c:strCache>
            </c:strRef>
          </c:tx>
          <c:invertIfNegative val="0"/>
          <c:cat>
            <c:strRef>
              <c:f>Sheet1!$B$45:$F$45</c:f>
              <c:strCache>
                <c:ptCount val="5"/>
                <c:pt idx="0">
                  <c:v>2009</c:v>
                </c:pt>
                <c:pt idx="1">
                  <c:v>2010</c:v>
                </c:pt>
                <c:pt idx="2">
                  <c:v>2011</c:v>
                </c:pt>
                <c:pt idx="3">
                  <c:v>2012</c:v>
                </c:pt>
                <c:pt idx="4">
                  <c:v>2013 (Projected)</c:v>
                </c:pt>
              </c:strCache>
            </c:strRef>
          </c:cat>
          <c:val>
            <c:numRef>
              <c:f>Sheet1!$B$48:$F$48</c:f>
              <c:numCache>
                <c:formatCode>General</c:formatCode>
                <c:ptCount val="5"/>
              </c:numCache>
            </c:numRef>
          </c:val>
        </c:ser>
        <c:dLbls>
          <c:showLegendKey val="0"/>
          <c:showVal val="0"/>
          <c:showCatName val="0"/>
          <c:showSerName val="0"/>
          <c:showPercent val="0"/>
          <c:showBubbleSize val="0"/>
        </c:dLbls>
        <c:gapWidth val="150"/>
        <c:shape val="box"/>
        <c:axId val="123471744"/>
        <c:axId val="123473280"/>
        <c:axId val="0"/>
      </c:bar3DChart>
      <c:catAx>
        <c:axId val="123471744"/>
        <c:scaling>
          <c:orientation val="minMax"/>
        </c:scaling>
        <c:delete val="0"/>
        <c:axPos val="b"/>
        <c:majorTickMark val="out"/>
        <c:minorTickMark val="none"/>
        <c:tickLblPos val="nextTo"/>
        <c:crossAx val="123473280"/>
        <c:crosses val="autoZero"/>
        <c:auto val="1"/>
        <c:lblAlgn val="ctr"/>
        <c:lblOffset val="100"/>
        <c:noMultiLvlLbl val="0"/>
      </c:catAx>
      <c:valAx>
        <c:axId val="123473280"/>
        <c:scaling>
          <c:orientation val="minMax"/>
        </c:scaling>
        <c:delete val="0"/>
        <c:axPos val="l"/>
        <c:majorGridlines/>
        <c:numFmt formatCode="General" sourceLinked="1"/>
        <c:majorTickMark val="out"/>
        <c:minorTickMark val="none"/>
        <c:tickLblPos val="nextTo"/>
        <c:crossAx val="123471744"/>
        <c:crosses val="autoZero"/>
        <c:crossBetween val="between"/>
      </c:valAx>
    </c:plotArea>
    <c:legend>
      <c:legendPos val="r"/>
      <c:layout/>
      <c:overlay val="0"/>
    </c:legend>
    <c:plotVisOnly val="1"/>
    <c:dispBlanksAs val="gap"/>
    <c:showDLblsOverMax val="0"/>
  </c:chart>
  <c:spPr>
    <a:ln cmpd="thinThick"/>
    <a:effectLst>
      <a:outerShdw blurRad="50800" dist="38100" dir="8100000" algn="tr" rotWithShape="0">
        <a:prstClr val="black">
          <a:alpha val="40000"/>
        </a:prstClr>
      </a:outerShdw>
    </a:effectLst>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D39FD0-0157-4ED4-A8C5-4CD0128B4F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4FE517B-2134-4690-8F3B-359DE09F8B46}">
      <dgm:prSet phldrT="[Text]" custT="1"/>
      <dgm:spPr/>
      <dgm:t>
        <a:bodyPr/>
        <a:lstStyle/>
        <a:p>
          <a:r>
            <a:rPr lang="en-US" sz="1400" dirty="0" smtClean="0"/>
            <a:t>Urge to Use</a:t>
          </a:r>
          <a:endParaRPr lang="en-US" sz="1400" dirty="0"/>
        </a:p>
      </dgm:t>
    </dgm:pt>
    <dgm:pt modelId="{47CB6601-CFB1-4762-B4ED-64CEACCD992B}" type="parTrans" cxnId="{1D601DC0-6FC4-4930-996F-F82D8947FCCE}">
      <dgm:prSet/>
      <dgm:spPr/>
      <dgm:t>
        <a:bodyPr/>
        <a:lstStyle/>
        <a:p>
          <a:endParaRPr lang="en-US"/>
        </a:p>
      </dgm:t>
    </dgm:pt>
    <dgm:pt modelId="{0CF0A593-A044-4187-BB46-7719B72B7ACE}" type="sibTrans" cxnId="{1D601DC0-6FC4-4930-996F-F82D8947FCCE}">
      <dgm:prSet/>
      <dgm:spPr/>
      <dgm:t>
        <a:bodyPr/>
        <a:lstStyle/>
        <a:p>
          <a:endParaRPr lang="en-US"/>
        </a:p>
      </dgm:t>
    </dgm:pt>
    <dgm:pt modelId="{AFF3F191-63EB-46D2-9F45-6A5683B3BC68}">
      <dgm:prSet phldrT="[Text]" custT="1"/>
      <dgm:spPr/>
      <dgm:t>
        <a:bodyPr/>
        <a:lstStyle/>
        <a:p>
          <a:r>
            <a:rPr lang="en-US" sz="1400" dirty="0" smtClean="0"/>
            <a:t>Decision to Use</a:t>
          </a:r>
          <a:endParaRPr lang="en-US" sz="1400" dirty="0"/>
        </a:p>
      </dgm:t>
    </dgm:pt>
    <dgm:pt modelId="{B2C54140-63C0-453C-9261-679D34F2A49D}" type="parTrans" cxnId="{8742A68C-C4A9-4F3A-856F-20AA54F6AC55}">
      <dgm:prSet/>
      <dgm:spPr/>
      <dgm:t>
        <a:bodyPr/>
        <a:lstStyle/>
        <a:p>
          <a:endParaRPr lang="en-US"/>
        </a:p>
      </dgm:t>
    </dgm:pt>
    <dgm:pt modelId="{725E69D4-B6E9-4B2B-9343-447A2F30C84B}" type="sibTrans" cxnId="{8742A68C-C4A9-4F3A-856F-20AA54F6AC55}">
      <dgm:prSet/>
      <dgm:spPr/>
      <dgm:t>
        <a:bodyPr/>
        <a:lstStyle/>
        <a:p>
          <a:endParaRPr lang="en-US"/>
        </a:p>
      </dgm:t>
    </dgm:pt>
    <dgm:pt modelId="{78AB0678-B984-4819-BD26-B5661A2659A3}">
      <dgm:prSet phldrT="[Text]" custT="1"/>
      <dgm:spPr/>
      <dgm:t>
        <a:bodyPr/>
        <a:lstStyle/>
        <a:p>
          <a:r>
            <a:rPr lang="en-US" sz="1400" dirty="0" smtClean="0"/>
            <a:t>Decision not to Drink</a:t>
          </a:r>
          <a:endParaRPr lang="en-US" sz="1400" dirty="0"/>
        </a:p>
      </dgm:t>
    </dgm:pt>
    <dgm:pt modelId="{4916BF19-122C-4778-A555-18378CE060BE}" type="parTrans" cxnId="{DA7DE558-4E2C-47CB-A3F8-652C83A49C03}">
      <dgm:prSet/>
      <dgm:spPr/>
      <dgm:t>
        <a:bodyPr/>
        <a:lstStyle/>
        <a:p>
          <a:endParaRPr lang="en-US"/>
        </a:p>
      </dgm:t>
    </dgm:pt>
    <dgm:pt modelId="{6B96308A-7072-4D7A-B15D-A8556EDDBF65}" type="sibTrans" cxnId="{DA7DE558-4E2C-47CB-A3F8-652C83A49C03}">
      <dgm:prSet/>
      <dgm:spPr/>
      <dgm:t>
        <a:bodyPr/>
        <a:lstStyle/>
        <a:p>
          <a:endParaRPr lang="en-US"/>
        </a:p>
      </dgm:t>
    </dgm:pt>
    <dgm:pt modelId="{C11E54E1-4414-4BC4-98CD-03DFCFCEECB9}">
      <dgm:prSet custT="1"/>
      <dgm:spPr/>
      <dgm:t>
        <a:bodyPr/>
        <a:lstStyle/>
        <a:p>
          <a:r>
            <a:rPr lang="en-US" sz="1400" dirty="0" smtClean="0"/>
            <a:t>Get Money (may be illegally)</a:t>
          </a:r>
          <a:endParaRPr lang="en-US" sz="1400" dirty="0"/>
        </a:p>
      </dgm:t>
    </dgm:pt>
    <dgm:pt modelId="{4CC13560-A468-48B2-A91E-BC25E5C0EB78}" type="parTrans" cxnId="{74363150-79D4-46BD-B57E-BD246AB07E62}">
      <dgm:prSet/>
      <dgm:spPr/>
      <dgm:t>
        <a:bodyPr/>
        <a:lstStyle/>
        <a:p>
          <a:endParaRPr lang="en-US"/>
        </a:p>
      </dgm:t>
    </dgm:pt>
    <dgm:pt modelId="{F9DBEE27-1767-44AB-A9AC-8C548885CAC2}" type="sibTrans" cxnId="{74363150-79D4-46BD-B57E-BD246AB07E62}">
      <dgm:prSet/>
      <dgm:spPr/>
      <dgm:t>
        <a:bodyPr/>
        <a:lstStyle/>
        <a:p>
          <a:endParaRPr lang="en-US"/>
        </a:p>
      </dgm:t>
    </dgm:pt>
    <dgm:pt modelId="{50B12EA9-8917-4A29-AF07-4E6C967F33DB}">
      <dgm:prSet/>
      <dgm:spPr/>
      <dgm:t>
        <a:bodyPr/>
        <a:lstStyle/>
        <a:p>
          <a:r>
            <a:rPr lang="en-US" dirty="0" smtClean="0"/>
            <a:t>Engage in Abstinence Behavior, </a:t>
          </a:r>
          <a:r>
            <a:rPr lang="en-US" dirty="0" err="1" smtClean="0"/>
            <a:t>eg</a:t>
          </a:r>
          <a:r>
            <a:rPr lang="en-US" dirty="0" smtClean="0"/>
            <a:t> call sponsor</a:t>
          </a:r>
          <a:endParaRPr lang="en-US" dirty="0"/>
        </a:p>
      </dgm:t>
    </dgm:pt>
    <dgm:pt modelId="{2568AFD4-3F32-4EF1-8DA7-F3BA4B4A24B7}" type="parTrans" cxnId="{5A1B04AA-D9BF-4F13-9C1B-20F76EF18CF2}">
      <dgm:prSet/>
      <dgm:spPr/>
      <dgm:t>
        <a:bodyPr/>
        <a:lstStyle/>
        <a:p>
          <a:endParaRPr lang="en-US"/>
        </a:p>
      </dgm:t>
    </dgm:pt>
    <dgm:pt modelId="{FF3FCFCB-FCB9-438F-ACCF-324646EDF286}" type="sibTrans" cxnId="{5A1B04AA-D9BF-4F13-9C1B-20F76EF18CF2}">
      <dgm:prSet/>
      <dgm:spPr/>
      <dgm:t>
        <a:bodyPr/>
        <a:lstStyle/>
        <a:p>
          <a:endParaRPr lang="en-US"/>
        </a:p>
      </dgm:t>
    </dgm:pt>
    <dgm:pt modelId="{BE8323F8-A1EE-4B98-9B8C-1656AB96C46C}">
      <dgm:prSet custT="1"/>
      <dgm:spPr/>
      <dgm:t>
        <a:bodyPr/>
        <a:lstStyle/>
        <a:p>
          <a:r>
            <a:rPr lang="en-US" sz="1400" dirty="0" smtClean="0"/>
            <a:t>Recovery Behavior, </a:t>
          </a:r>
          <a:r>
            <a:rPr lang="en-US" sz="1400" dirty="0" err="1" smtClean="0"/>
            <a:t>eg</a:t>
          </a:r>
          <a:r>
            <a:rPr lang="en-US" sz="1400" dirty="0" smtClean="0"/>
            <a:t> go to work, be honest,  manage family etc</a:t>
          </a:r>
          <a:endParaRPr lang="en-US" sz="1400" dirty="0"/>
        </a:p>
      </dgm:t>
    </dgm:pt>
    <dgm:pt modelId="{0549ACB0-5BA9-431E-A119-CDEB9768CE3C}" type="parTrans" cxnId="{CA4BB6F1-D537-40FD-9D1B-4587A6A54A6F}">
      <dgm:prSet/>
      <dgm:spPr/>
      <dgm:t>
        <a:bodyPr/>
        <a:lstStyle/>
        <a:p>
          <a:endParaRPr lang="en-US"/>
        </a:p>
      </dgm:t>
    </dgm:pt>
    <dgm:pt modelId="{6A8DDB9F-49AE-40DD-8F0B-AE44D20AD95F}" type="sibTrans" cxnId="{CA4BB6F1-D537-40FD-9D1B-4587A6A54A6F}">
      <dgm:prSet/>
      <dgm:spPr/>
      <dgm:t>
        <a:bodyPr/>
        <a:lstStyle/>
        <a:p>
          <a:endParaRPr lang="en-US"/>
        </a:p>
      </dgm:t>
    </dgm:pt>
    <dgm:pt modelId="{2688D3F0-F722-48CB-851C-123D14FFDDC2}">
      <dgm:prSet custT="1"/>
      <dgm:spPr/>
      <dgm:t>
        <a:bodyPr/>
        <a:lstStyle/>
        <a:p>
          <a:r>
            <a:rPr lang="en-US" sz="1400" dirty="0" smtClean="0"/>
            <a:t>Go to dealer</a:t>
          </a:r>
          <a:endParaRPr lang="en-US" sz="1400" dirty="0"/>
        </a:p>
      </dgm:t>
    </dgm:pt>
    <dgm:pt modelId="{3662F6A6-DBE4-4A3E-83EC-2EBAB3123FB4}" type="parTrans" cxnId="{CD9F5B23-9919-4769-B63C-0247F66F25E2}">
      <dgm:prSet/>
      <dgm:spPr/>
      <dgm:t>
        <a:bodyPr/>
        <a:lstStyle/>
        <a:p>
          <a:endParaRPr lang="en-US"/>
        </a:p>
      </dgm:t>
    </dgm:pt>
    <dgm:pt modelId="{8CEB9A55-BE89-4268-8CC9-9F74479466C1}" type="sibTrans" cxnId="{CD9F5B23-9919-4769-B63C-0247F66F25E2}">
      <dgm:prSet/>
      <dgm:spPr/>
      <dgm:t>
        <a:bodyPr/>
        <a:lstStyle/>
        <a:p>
          <a:endParaRPr lang="en-US"/>
        </a:p>
      </dgm:t>
    </dgm:pt>
    <dgm:pt modelId="{9176AF01-6D91-4B73-AAAD-CF15AD84846B}">
      <dgm:prSet custT="1"/>
      <dgm:spPr/>
      <dgm:t>
        <a:bodyPr/>
        <a:lstStyle/>
        <a:p>
          <a:r>
            <a:rPr lang="en-US" sz="1400" dirty="0" smtClean="0"/>
            <a:t>Late Stage Recovery Behavior</a:t>
          </a:r>
          <a:endParaRPr lang="en-US" sz="1400" dirty="0"/>
        </a:p>
      </dgm:t>
    </dgm:pt>
    <dgm:pt modelId="{8C006DF3-6CEF-4A12-A3A8-0259D438E39E}" type="parTrans" cxnId="{B739D1F7-2AD9-43B2-878C-2648D54070BF}">
      <dgm:prSet/>
      <dgm:spPr/>
      <dgm:t>
        <a:bodyPr/>
        <a:lstStyle/>
        <a:p>
          <a:endParaRPr lang="en-US"/>
        </a:p>
      </dgm:t>
    </dgm:pt>
    <dgm:pt modelId="{9FB50C78-AB82-471A-8414-8709766DAEC2}" type="sibTrans" cxnId="{B739D1F7-2AD9-43B2-878C-2648D54070BF}">
      <dgm:prSet/>
      <dgm:spPr/>
      <dgm:t>
        <a:bodyPr/>
        <a:lstStyle/>
        <a:p>
          <a:endParaRPr lang="en-US"/>
        </a:p>
      </dgm:t>
    </dgm:pt>
    <dgm:pt modelId="{27B3DCC6-6555-4A6A-986A-D2ACE0FA7B1E}">
      <dgm:prSet custT="1"/>
      <dgm:spPr/>
      <dgm:t>
        <a:bodyPr/>
        <a:lstStyle/>
        <a:p>
          <a:r>
            <a:rPr lang="en-US" sz="1400" dirty="0" smtClean="0"/>
            <a:t>Use, Use, Use</a:t>
          </a:r>
          <a:endParaRPr lang="en-US" sz="1400" dirty="0"/>
        </a:p>
      </dgm:t>
    </dgm:pt>
    <dgm:pt modelId="{B193C6F8-8B18-4CFD-95B4-BF663142D638}" type="parTrans" cxnId="{6B26E48F-BCB1-4A61-9BF3-05CFFEF504DF}">
      <dgm:prSet/>
      <dgm:spPr/>
      <dgm:t>
        <a:bodyPr/>
        <a:lstStyle/>
        <a:p>
          <a:endParaRPr lang="en-US"/>
        </a:p>
      </dgm:t>
    </dgm:pt>
    <dgm:pt modelId="{E11C666F-C1D3-496B-A046-7CF72FBC2089}" type="sibTrans" cxnId="{6B26E48F-BCB1-4A61-9BF3-05CFFEF504DF}">
      <dgm:prSet/>
      <dgm:spPr/>
      <dgm:t>
        <a:bodyPr/>
        <a:lstStyle/>
        <a:p>
          <a:endParaRPr lang="en-US"/>
        </a:p>
      </dgm:t>
    </dgm:pt>
    <dgm:pt modelId="{334F6FAA-5B91-44F0-B0D5-3870552FD0B5}">
      <dgm:prSet custT="1"/>
      <dgm:spPr/>
      <dgm:t>
        <a:bodyPr/>
        <a:lstStyle/>
        <a:p>
          <a:r>
            <a:rPr lang="en-US" sz="1400" dirty="0" smtClean="0"/>
            <a:t>Drug wears off, crash</a:t>
          </a:r>
          <a:endParaRPr lang="en-US" sz="1400" dirty="0"/>
        </a:p>
      </dgm:t>
    </dgm:pt>
    <dgm:pt modelId="{55D00975-02AD-4030-B91A-1AD90D3BBA6A}" type="parTrans" cxnId="{9DBD24FD-51D9-4C8B-8256-EF5627C2366E}">
      <dgm:prSet/>
      <dgm:spPr/>
      <dgm:t>
        <a:bodyPr/>
        <a:lstStyle/>
        <a:p>
          <a:endParaRPr lang="en-US"/>
        </a:p>
      </dgm:t>
    </dgm:pt>
    <dgm:pt modelId="{B275766D-5115-45A7-ABE1-0D7E88D32819}" type="sibTrans" cxnId="{9DBD24FD-51D9-4C8B-8256-EF5627C2366E}">
      <dgm:prSet/>
      <dgm:spPr/>
      <dgm:t>
        <a:bodyPr/>
        <a:lstStyle/>
        <a:p>
          <a:endParaRPr lang="en-US"/>
        </a:p>
      </dgm:t>
    </dgm:pt>
    <dgm:pt modelId="{AE3DA8AD-9983-4D31-BB6D-81A3DCFCDF01}" type="pres">
      <dgm:prSet presAssocID="{4AD39FD0-0157-4ED4-A8C5-4CD0128B4FEC}" presName="hierChild1" presStyleCnt="0">
        <dgm:presLayoutVars>
          <dgm:orgChart val="1"/>
          <dgm:chPref val="1"/>
          <dgm:dir/>
          <dgm:animOne val="branch"/>
          <dgm:animLvl val="lvl"/>
          <dgm:resizeHandles/>
        </dgm:presLayoutVars>
      </dgm:prSet>
      <dgm:spPr/>
      <dgm:t>
        <a:bodyPr/>
        <a:lstStyle/>
        <a:p>
          <a:endParaRPr lang="en-US"/>
        </a:p>
      </dgm:t>
    </dgm:pt>
    <dgm:pt modelId="{E9417821-085E-4E1C-A221-B9AC8EF5E2FA}" type="pres">
      <dgm:prSet presAssocID="{54FE517B-2134-4690-8F3B-359DE09F8B46}" presName="hierRoot1" presStyleCnt="0">
        <dgm:presLayoutVars>
          <dgm:hierBranch val="init"/>
        </dgm:presLayoutVars>
      </dgm:prSet>
      <dgm:spPr/>
    </dgm:pt>
    <dgm:pt modelId="{20C3E19D-05AF-425D-B5D6-FF7748478AD0}" type="pres">
      <dgm:prSet presAssocID="{54FE517B-2134-4690-8F3B-359DE09F8B46}" presName="rootComposite1" presStyleCnt="0"/>
      <dgm:spPr/>
    </dgm:pt>
    <dgm:pt modelId="{C25582F3-8395-49BB-BB69-1F106AFDF9CB}" type="pres">
      <dgm:prSet presAssocID="{54FE517B-2134-4690-8F3B-359DE09F8B46}" presName="rootText1" presStyleLbl="node0" presStyleIdx="0" presStyleCnt="1">
        <dgm:presLayoutVars>
          <dgm:chPref val="3"/>
        </dgm:presLayoutVars>
      </dgm:prSet>
      <dgm:spPr/>
      <dgm:t>
        <a:bodyPr/>
        <a:lstStyle/>
        <a:p>
          <a:endParaRPr lang="en-US"/>
        </a:p>
      </dgm:t>
    </dgm:pt>
    <dgm:pt modelId="{AD006536-957B-46C0-8595-EC56BF004192}" type="pres">
      <dgm:prSet presAssocID="{54FE517B-2134-4690-8F3B-359DE09F8B46}" presName="rootConnector1" presStyleLbl="node1" presStyleIdx="0" presStyleCnt="0"/>
      <dgm:spPr/>
      <dgm:t>
        <a:bodyPr/>
        <a:lstStyle/>
        <a:p>
          <a:endParaRPr lang="en-US"/>
        </a:p>
      </dgm:t>
    </dgm:pt>
    <dgm:pt modelId="{D2615DF8-8E70-45EE-8AD5-6905243D59F8}" type="pres">
      <dgm:prSet presAssocID="{54FE517B-2134-4690-8F3B-359DE09F8B46}" presName="hierChild2" presStyleCnt="0"/>
      <dgm:spPr/>
    </dgm:pt>
    <dgm:pt modelId="{AEA78440-5A94-4126-8092-C139957A76E3}" type="pres">
      <dgm:prSet presAssocID="{B2C54140-63C0-453C-9261-679D34F2A49D}" presName="Name37" presStyleLbl="parChTrans1D2" presStyleIdx="0" presStyleCnt="2"/>
      <dgm:spPr/>
      <dgm:t>
        <a:bodyPr/>
        <a:lstStyle/>
        <a:p>
          <a:endParaRPr lang="en-US"/>
        </a:p>
      </dgm:t>
    </dgm:pt>
    <dgm:pt modelId="{E1300D6D-9915-4764-B214-03487EBE6F54}" type="pres">
      <dgm:prSet presAssocID="{AFF3F191-63EB-46D2-9F45-6A5683B3BC68}" presName="hierRoot2" presStyleCnt="0">
        <dgm:presLayoutVars>
          <dgm:hierBranch val="init"/>
        </dgm:presLayoutVars>
      </dgm:prSet>
      <dgm:spPr/>
    </dgm:pt>
    <dgm:pt modelId="{2A8DB4C9-1C18-41B6-ACD6-397A42B5883E}" type="pres">
      <dgm:prSet presAssocID="{AFF3F191-63EB-46D2-9F45-6A5683B3BC68}" presName="rootComposite" presStyleCnt="0"/>
      <dgm:spPr/>
    </dgm:pt>
    <dgm:pt modelId="{9EDF775E-6EA4-4DAC-872F-8A9FF8649A81}" type="pres">
      <dgm:prSet presAssocID="{AFF3F191-63EB-46D2-9F45-6A5683B3BC68}" presName="rootText" presStyleLbl="node2" presStyleIdx="0" presStyleCnt="2">
        <dgm:presLayoutVars>
          <dgm:chPref val="3"/>
        </dgm:presLayoutVars>
      </dgm:prSet>
      <dgm:spPr/>
      <dgm:t>
        <a:bodyPr/>
        <a:lstStyle/>
        <a:p>
          <a:endParaRPr lang="en-US"/>
        </a:p>
      </dgm:t>
    </dgm:pt>
    <dgm:pt modelId="{D48B7C26-62B3-4BD4-8FB1-C0251AB115F9}" type="pres">
      <dgm:prSet presAssocID="{AFF3F191-63EB-46D2-9F45-6A5683B3BC68}" presName="rootConnector" presStyleLbl="node2" presStyleIdx="0" presStyleCnt="2"/>
      <dgm:spPr/>
      <dgm:t>
        <a:bodyPr/>
        <a:lstStyle/>
        <a:p>
          <a:endParaRPr lang="en-US"/>
        </a:p>
      </dgm:t>
    </dgm:pt>
    <dgm:pt modelId="{5D9DD66E-0DB7-4000-B9B5-9A6E2074AA6F}" type="pres">
      <dgm:prSet presAssocID="{AFF3F191-63EB-46D2-9F45-6A5683B3BC68}" presName="hierChild4" presStyleCnt="0"/>
      <dgm:spPr/>
    </dgm:pt>
    <dgm:pt modelId="{5C32A9CE-67AD-4934-B5E6-3F944F3801CA}" type="pres">
      <dgm:prSet presAssocID="{4CC13560-A468-48B2-A91E-BC25E5C0EB78}" presName="Name37" presStyleLbl="parChTrans1D3" presStyleIdx="0" presStyleCnt="2"/>
      <dgm:spPr/>
      <dgm:t>
        <a:bodyPr/>
        <a:lstStyle/>
        <a:p>
          <a:endParaRPr lang="en-US"/>
        </a:p>
      </dgm:t>
    </dgm:pt>
    <dgm:pt modelId="{CB7AF25D-31E9-408A-B0C9-60A9CC7B737D}" type="pres">
      <dgm:prSet presAssocID="{C11E54E1-4414-4BC4-98CD-03DFCFCEECB9}" presName="hierRoot2" presStyleCnt="0">
        <dgm:presLayoutVars>
          <dgm:hierBranch val="init"/>
        </dgm:presLayoutVars>
      </dgm:prSet>
      <dgm:spPr/>
    </dgm:pt>
    <dgm:pt modelId="{5CA1DB47-B8FC-4E80-8251-2DC520E70DCF}" type="pres">
      <dgm:prSet presAssocID="{C11E54E1-4414-4BC4-98CD-03DFCFCEECB9}" presName="rootComposite" presStyleCnt="0"/>
      <dgm:spPr/>
    </dgm:pt>
    <dgm:pt modelId="{0E5FFC5D-91EA-4A4B-B3E6-E9AE2843ECED}" type="pres">
      <dgm:prSet presAssocID="{C11E54E1-4414-4BC4-98CD-03DFCFCEECB9}" presName="rootText" presStyleLbl="node3" presStyleIdx="0" presStyleCnt="2" custLinFactNeighborX="-20557" custLinFactNeighborY="-993">
        <dgm:presLayoutVars>
          <dgm:chPref val="3"/>
        </dgm:presLayoutVars>
      </dgm:prSet>
      <dgm:spPr/>
      <dgm:t>
        <a:bodyPr/>
        <a:lstStyle/>
        <a:p>
          <a:endParaRPr lang="en-US"/>
        </a:p>
      </dgm:t>
    </dgm:pt>
    <dgm:pt modelId="{51B1F3C6-62A7-490D-967C-3A3B1E533964}" type="pres">
      <dgm:prSet presAssocID="{C11E54E1-4414-4BC4-98CD-03DFCFCEECB9}" presName="rootConnector" presStyleLbl="node3" presStyleIdx="0" presStyleCnt="2"/>
      <dgm:spPr/>
      <dgm:t>
        <a:bodyPr/>
        <a:lstStyle/>
        <a:p>
          <a:endParaRPr lang="en-US"/>
        </a:p>
      </dgm:t>
    </dgm:pt>
    <dgm:pt modelId="{76128B5A-0699-4E10-9D23-A3466B606A99}" type="pres">
      <dgm:prSet presAssocID="{C11E54E1-4414-4BC4-98CD-03DFCFCEECB9}" presName="hierChild4" presStyleCnt="0"/>
      <dgm:spPr/>
    </dgm:pt>
    <dgm:pt modelId="{E37305AA-0AFF-4C30-9DC8-30D52E70B8E0}" type="pres">
      <dgm:prSet presAssocID="{3662F6A6-DBE4-4A3E-83EC-2EBAB3123FB4}" presName="Name37" presStyleLbl="parChTrans1D4" presStyleIdx="0" presStyleCnt="5"/>
      <dgm:spPr/>
      <dgm:t>
        <a:bodyPr/>
        <a:lstStyle/>
        <a:p>
          <a:endParaRPr lang="en-US"/>
        </a:p>
      </dgm:t>
    </dgm:pt>
    <dgm:pt modelId="{D03C1F03-A001-403C-BFF3-4A8E4C4F225E}" type="pres">
      <dgm:prSet presAssocID="{2688D3F0-F722-48CB-851C-123D14FFDDC2}" presName="hierRoot2" presStyleCnt="0">
        <dgm:presLayoutVars>
          <dgm:hierBranch val="init"/>
        </dgm:presLayoutVars>
      </dgm:prSet>
      <dgm:spPr/>
    </dgm:pt>
    <dgm:pt modelId="{8B706527-2DA3-4788-8D65-CB69B0C9B906}" type="pres">
      <dgm:prSet presAssocID="{2688D3F0-F722-48CB-851C-123D14FFDDC2}" presName="rootComposite" presStyleCnt="0"/>
      <dgm:spPr/>
    </dgm:pt>
    <dgm:pt modelId="{CF184447-E11E-4892-BFD2-E7B1BE618561}" type="pres">
      <dgm:prSet presAssocID="{2688D3F0-F722-48CB-851C-123D14FFDDC2}" presName="rootText" presStyleLbl="node4" presStyleIdx="0" presStyleCnt="5" custLinFactNeighborX="-32520" custLinFactNeighborY="564">
        <dgm:presLayoutVars>
          <dgm:chPref val="3"/>
        </dgm:presLayoutVars>
      </dgm:prSet>
      <dgm:spPr/>
      <dgm:t>
        <a:bodyPr/>
        <a:lstStyle/>
        <a:p>
          <a:endParaRPr lang="en-US"/>
        </a:p>
      </dgm:t>
    </dgm:pt>
    <dgm:pt modelId="{26991C72-A265-456B-9803-35068AE987FC}" type="pres">
      <dgm:prSet presAssocID="{2688D3F0-F722-48CB-851C-123D14FFDDC2}" presName="rootConnector" presStyleLbl="node4" presStyleIdx="0" presStyleCnt="5"/>
      <dgm:spPr/>
      <dgm:t>
        <a:bodyPr/>
        <a:lstStyle/>
        <a:p>
          <a:endParaRPr lang="en-US"/>
        </a:p>
      </dgm:t>
    </dgm:pt>
    <dgm:pt modelId="{E1325330-FB21-463F-90D9-1F94EA595BEA}" type="pres">
      <dgm:prSet presAssocID="{2688D3F0-F722-48CB-851C-123D14FFDDC2}" presName="hierChild4" presStyleCnt="0"/>
      <dgm:spPr/>
    </dgm:pt>
    <dgm:pt modelId="{BD97A285-DE86-4957-AF46-4C4DD1389D9B}" type="pres">
      <dgm:prSet presAssocID="{B193C6F8-8B18-4CFD-95B4-BF663142D638}" presName="Name37" presStyleLbl="parChTrans1D4" presStyleIdx="1" presStyleCnt="5"/>
      <dgm:spPr/>
      <dgm:t>
        <a:bodyPr/>
        <a:lstStyle/>
        <a:p>
          <a:endParaRPr lang="en-US"/>
        </a:p>
      </dgm:t>
    </dgm:pt>
    <dgm:pt modelId="{F9A1A758-0794-40DF-9F1D-4CAB59F30984}" type="pres">
      <dgm:prSet presAssocID="{27B3DCC6-6555-4A6A-986A-D2ACE0FA7B1E}" presName="hierRoot2" presStyleCnt="0">
        <dgm:presLayoutVars>
          <dgm:hierBranch val="init"/>
        </dgm:presLayoutVars>
      </dgm:prSet>
      <dgm:spPr/>
    </dgm:pt>
    <dgm:pt modelId="{702FA12C-73F0-4270-8CCF-EF444325A42E}" type="pres">
      <dgm:prSet presAssocID="{27B3DCC6-6555-4A6A-986A-D2ACE0FA7B1E}" presName="rootComposite" presStyleCnt="0"/>
      <dgm:spPr/>
    </dgm:pt>
    <dgm:pt modelId="{654944D1-43C4-443D-84B0-9ABA0FE8C12C}" type="pres">
      <dgm:prSet presAssocID="{27B3DCC6-6555-4A6A-986A-D2ACE0FA7B1E}" presName="rootText" presStyleLbl="node4" presStyleIdx="1" presStyleCnt="5" custScaleY="87300" custLinFactNeighborX="-68409" custLinFactNeighborY="2121">
        <dgm:presLayoutVars>
          <dgm:chPref val="3"/>
        </dgm:presLayoutVars>
      </dgm:prSet>
      <dgm:spPr/>
      <dgm:t>
        <a:bodyPr/>
        <a:lstStyle/>
        <a:p>
          <a:endParaRPr lang="en-US"/>
        </a:p>
      </dgm:t>
    </dgm:pt>
    <dgm:pt modelId="{016880EF-543F-4310-AC86-0771CF201C6A}" type="pres">
      <dgm:prSet presAssocID="{27B3DCC6-6555-4A6A-986A-D2ACE0FA7B1E}" presName="rootConnector" presStyleLbl="node4" presStyleIdx="1" presStyleCnt="5"/>
      <dgm:spPr/>
      <dgm:t>
        <a:bodyPr/>
        <a:lstStyle/>
        <a:p>
          <a:endParaRPr lang="en-US"/>
        </a:p>
      </dgm:t>
    </dgm:pt>
    <dgm:pt modelId="{4FBB73A4-3350-4E37-8667-2CD9F66689FA}" type="pres">
      <dgm:prSet presAssocID="{27B3DCC6-6555-4A6A-986A-D2ACE0FA7B1E}" presName="hierChild4" presStyleCnt="0"/>
      <dgm:spPr/>
    </dgm:pt>
    <dgm:pt modelId="{E086DFCC-73ED-4995-9B78-B82F385FBF81}" type="pres">
      <dgm:prSet presAssocID="{55D00975-02AD-4030-B91A-1AD90D3BBA6A}" presName="Name37" presStyleLbl="parChTrans1D4" presStyleIdx="2" presStyleCnt="5"/>
      <dgm:spPr/>
      <dgm:t>
        <a:bodyPr/>
        <a:lstStyle/>
        <a:p>
          <a:endParaRPr lang="en-US"/>
        </a:p>
      </dgm:t>
    </dgm:pt>
    <dgm:pt modelId="{DCFD8D6B-146E-40BE-B349-AC40929C88EC}" type="pres">
      <dgm:prSet presAssocID="{334F6FAA-5B91-44F0-B0D5-3870552FD0B5}" presName="hierRoot2" presStyleCnt="0">
        <dgm:presLayoutVars>
          <dgm:hierBranch val="init"/>
        </dgm:presLayoutVars>
      </dgm:prSet>
      <dgm:spPr/>
    </dgm:pt>
    <dgm:pt modelId="{6662196D-1806-4461-8B84-735F5899F330}" type="pres">
      <dgm:prSet presAssocID="{334F6FAA-5B91-44F0-B0D5-3870552FD0B5}" presName="rootComposite" presStyleCnt="0"/>
      <dgm:spPr/>
    </dgm:pt>
    <dgm:pt modelId="{CA08CAE6-1DC5-40F3-B878-E04756719AA0}" type="pres">
      <dgm:prSet presAssocID="{334F6FAA-5B91-44F0-B0D5-3870552FD0B5}" presName="rootText" presStyleLbl="node4" presStyleIdx="2" presStyleCnt="5" custLinFactX="-17335" custLinFactNeighborX="-100000" custLinFactNeighborY="-19512">
        <dgm:presLayoutVars>
          <dgm:chPref val="3"/>
        </dgm:presLayoutVars>
      </dgm:prSet>
      <dgm:spPr/>
      <dgm:t>
        <a:bodyPr/>
        <a:lstStyle/>
        <a:p>
          <a:endParaRPr lang="en-US"/>
        </a:p>
      </dgm:t>
    </dgm:pt>
    <dgm:pt modelId="{C9F223A9-08B9-4454-892D-C05F4693DEFD}" type="pres">
      <dgm:prSet presAssocID="{334F6FAA-5B91-44F0-B0D5-3870552FD0B5}" presName="rootConnector" presStyleLbl="node4" presStyleIdx="2" presStyleCnt="5"/>
      <dgm:spPr/>
      <dgm:t>
        <a:bodyPr/>
        <a:lstStyle/>
        <a:p>
          <a:endParaRPr lang="en-US"/>
        </a:p>
      </dgm:t>
    </dgm:pt>
    <dgm:pt modelId="{6937E217-C461-4E62-895A-56E53DE3A1E4}" type="pres">
      <dgm:prSet presAssocID="{334F6FAA-5B91-44F0-B0D5-3870552FD0B5}" presName="hierChild4" presStyleCnt="0"/>
      <dgm:spPr/>
    </dgm:pt>
    <dgm:pt modelId="{CF9CCDB5-EB99-4F33-B140-C7C2A0B57C41}" type="pres">
      <dgm:prSet presAssocID="{334F6FAA-5B91-44F0-B0D5-3870552FD0B5}" presName="hierChild5" presStyleCnt="0"/>
      <dgm:spPr/>
    </dgm:pt>
    <dgm:pt modelId="{4763D584-2201-41F4-ACDC-9D0F683F31E3}" type="pres">
      <dgm:prSet presAssocID="{27B3DCC6-6555-4A6A-986A-D2ACE0FA7B1E}" presName="hierChild5" presStyleCnt="0"/>
      <dgm:spPr/>
    </dgm:pt>
    <dgm:pt modelId="{505B834B-C810-4EC0-8717-3A0E6BFD623B}" type="pres">
      <dgm:prSet presAssocID="{2688D3F0-F722-48CB-851C-123D14FFDDC2}" presName="hierChild5" presStyleCnt="0"/>
      <dgm:spPr/>
    </dgm:pt>
    <dgm:pt modelId="{110CD322-9E9B-4CED-A03A-181F2A2D1915}" type="pres">
      <dgm:prSet presAssocID="{C11E54E1-4414-4BC4-98CD-03DFCFCEECB9}" presName="hierChild5" presStyleCnt="0"/>
      <dgm:spPr/>
    </dgm:pt>
    <dgm:pt modelId="{596E5F46-D7FE-49FC-81BA-58823F68FF63}" type="pres">
      <dgm:prSet presAssocID="{AFF3F191-63EB-46D2-9F45-6A5683B3BC68}" presName="hierChild5" presStyleCnt="0"/>
      <dgm:spPr/>
    </dgm:pt>
    <dgm:pt modelId="{92626C5E-DDFA-40CD-BBC6-0C1FD4DB612B}" type="pres">
      <dgm:prSet presAssocID="{4916BF19-122C-4778-A555-18378CE060BE}" presName="Name37" presStyleLbl="parChTrans1D2" presStyleIdx="1" presStyleCnt="2"/>
      <dgm:spPr/>
      <dgm:t>
        <a:bodyPr/>
        <a:lstStyle/>
        <a:p>
          <a:endParaRPr lang="en-US"/>
        </a:p>
      </dgm:t>
    </dgm:pt>
    <dgm:pt modelId="{367C582A-95C3-49F1-B217-C86F4C5E9371}" type="pres">
      <dgm:prSet presAssocID="{78AB0678-B984-4819-BD26-B5661A2659A3}" presName="hierRoot2" presStyleCnt="0">
        <dgm:presLayoutVars>
          <dgm:hierBranch val="init"/>
        </dgm:presLayoutVars>
      </dgm:prSet>
      <dgm:spPr/>
    </dgm:pt>
    <dgm:pt modelId="{0C7AA09B-8DBB-492B-B6AA-4CB9B7996474}" type="pres">
      <dgm:prSet presAssocID="{78AB0678-B984-4819-BD26-B5661A2659A3}" presName="rootComposite" presStyleCnt="0"/>
      <dgm:spPr/>
    </dgm:pt>
    <dgm:pt modelId="{A499DA0D-00F2-4116-8103-3F5D6E13E3BE}" type="pres">
      <dgm:prSet presAssocID="{78AB0678-B984-4819-BD26-B5661A2659A3}" presName="rootText" presStyleLbl="node2" presStyleIdx="1" presStyleCnt="2">
        <dgm:presLayoutVars>
          <dgm:chPref val="3"/>
        </dgm:presLayoutVars>
      </dgm:prSet>
      <dgm:spPr/>
      <dgm:t>
        <a:bodyPr/>
        <a:lstStyle/>
        <a:p>
          <a:endParaRPr lang="en-US"/>
        </a:p>
      </dgm:t>
    </dgm:pt>
    <dgm:pt modelId="{46B66A66-9280-4164-B0A2-6245B049DBB9}" type="pres">
      <dgm:prSet presAssocID="{78AB0678-B984-4819-BD26-B5661A2659A3}" presName="rootConnector" presStyleLbl="node2" presStyleIdx="1" presStyleCnt="2"/>
      <dgm:spPr/>
      <dgm:t>
        <a:bodyPr/>
        <a:lstStyle/>
        <a:p>
          <a:endParaRPr lang="en-US"/>
        </a:p>
      </dgm:t>
    </dgm:pt>
    <dgm:pt modelId="{959D70C2-64D6-4F92-8390-E8CF069332E8}" type="pres">
      <dgm:prSet presAssocID="{78AB0678-B984-4819-BD26-B5661A2659A3}" presName="hierChild4" presStyleCnt="0"/>
      <dgm:spPr/>
    </dgm:pt>
    <dgm:pt modelId="{087A4A3B-015D-4C28-95E8-A1DA1D3A08E2}" type="pres">
      <dgm:prSet presAssocID="{2568AFD4-3F32-4EF1-8DA7-F3BA4B4A24B7}" presName="Name37" presStyleLbl="parChTrans1D3" presStyleIdx="1" presStyleCnt="2"/>
      <dgm:spPr/>
      <dgm:t>
        <a:bodyPr/>
        <a:lstStyle/>
        <a:p>
          <a:endParaRPr lang="en-US"/>
        </a:p>
      </dgm:t>
    </dgm:pt>
    <dgm:pt modelId="{BA34EF94-0ABE-49BD-9B14-15E06F2D1041}" type="pres">
      <dgm:prSet presAssocID="{50B12EA9-8917-4A29-AF07-4E6C967F33DB}" presName="hierRoot2" presStyleCnt="0">
        <dgm:presLayoutVars>
          <dgm:hierBranch val="init"/>
        </dgm:presLayoutVars>
      </dgm:prSet>
      <dgm:spPr/>
    </dgm:pt>
    <dgm:pt modelId="{E1C605B7-7C3F-4826-B885-517E1F302330}" type="pres">
      <dgm:prSet presAssocID="{50B12EA9-8917-4A29-AF07-4E6C967F33DB}" presName="rootComposite" presStyleCnt="0"/>
      <dgm:spPr/>
    </dgm:pt>
    <dgm:pt modelId="{C7ADC9D6-6718-4953-9E38-DFE34DF165C3}" type="pres">
      <dgm:prSet presAssocID="{50B12EA9-8917-4A29-AF07-4E6C967F33DB}" presName="rootText" presStyleLbl="node3" presStyleIdx="1" presStyleCnt="2" custLinFactNeighborX="43871" custLinFactNeighborY="-993">
        <dgm:presLayoutVars>
          <dgm:chPref val="3"/>
        </dgm:presLayoutVars>
      </dgm:prSet>
      <dgm:spPr/>
      <dgm:t>
        <a:bodyPr/>
        <a:lstStyle/>
        <a:p>
          <a:endParaRPr lang="en-US"/>
        </a:p>
      </dgm:t>
    </dgm:pt>
    <dgm:pt modelId="{7C32EE96-B988-44A9-B09F-5E364D2007E5}" type="pres">
      <dgm:prSet presAssocID="{50B12EA9-8917-4A29-AF07-4E6C967F33DB}" presName="rootConnector" presStyleLbl="node3" presStyleIdx="1" presStyleCnt="2"/>
      <dgm:spPr/>
      <dgm:t>
        <a:bodyPr/>
        <a:lstStyle/>
        <a:p>
          <a:endParaRPr lang="en-US"/>
        </a:p>
      </dgm:t>
    </dgm:pt>
    <dgm:pt modelId="{9DCEEF74-AABC-4C60-8614-7B591720047C}" type="pres">
      <dgm:prSet presAssocID="{50B12EA9-8917-4A29-AF07-4E6C967F33DB}" presName="hierChild4" presStyleCnt="0"/>
      <dgm:spPr/>
    </dgm:pt>
    <dgm:pt modelId="{038A3894-A9AA-4558-AFAA-6DB6BFEE25FF}" type="pres">
      <dgm:prSet presAssocID="{0549ACB0-5BA9-431E-A119-CDEB9768CE3C}" presName="Name37" presStyleLbl="parChTrans1D4" presStyleIdx="3" presStyleCnt="5"/>
      <dgm:spPr/>
      <dgm:t>
        <a:bodyPr/>
        <a:lstStyle/>
        <a:p>
          <a:endParaRPr lang="en-US"/>
        </a:p>
      </dgm:t>
    </dgm:pt>
    <dgm:pt modelId="{7106CAB2-5FF0-4065-B9DC-D64F5EAE3918}" type="pres">
      <dgm:prSet presAssocID="{BE8323F8-A1EE-4B98-9B8C-1656AB96C46C}" presName="hierRoot2" presStyleCnt="0">
        <dgm:presLayoutVars>
          <dgm:hierBranch val="init"/>
        </dgm:presLayoutVars>
      </dgm:prSet>
      <dgm:spPr/>
    </dgm:pt>
    <dgm:pt modelId="{EEEADB0B-D02E-4FB3-8F3D-9EB5BC2552B8}" type="pres">
      <dgm:prSet presAssocID="{BE8323F8-A1EE-4B98-9B8C-1656AB96C46C}" presName="rootComposite" presStyleCnt="0"/>
      <dgm:spPr/>
    </dgm:pt>
    <dgm:pt modelId="{9DE65606-BB1D-4506-A9DB-6ED3B01620B3}" type="pres">
      <dgm:prSet presAssocID="{BE8323F8-A1EE-4B98-9B8C-1656AB96C46C}" presName="rootText" presStyleLbl="node4" presStyleIdx="3" presStyleCnt="5" custScaleX="163188" custScaleY="163187" custLinFactNeighborX="61815" custLinFactNeighborY="564">
        <dgm:presLayoutVars>
          <dgm:chPref val="3"/>
        </dgm:presLayoutVars>
      </dgm:prSet>
      <dgm:spPr/>
      <dgm:t>
        <a:bodyPr/>
        <a:lstStyle/>
        <a:p>
          <a:endParaRPr lang="en-US"/>
        </a:p>
      </dgm:t>
    </dgm:pt>
    <dgm:pt modelId="{0D4D30D2-BD6C-4317-8B76-057968C2BC3B}" type="pres">
      <dgm:prSet presAssocID="{BE8323F8-A1EE-4B98-9B8C-1656AB96C46C}" presName="rootConnector" presStyleLbl="node4" presStyleIdx="3" presStyleCnt="5"/>
      <dgm:spPr/>
      <dgm:t>
        <a:bodyPr/>
        <a:lstStyle/>
        <a:p>
          <a:endParaRPr lang="en-US"/>
        </a:p>
      </dgm:t>
    </dgm:pt>
    <dgm:pt modelId="{36222F71-9C1E-4F37-B12C-A6D436A8AFE2}" type="pres">
      <dgm:prSet presAssocID="{BE8323F8-A1EE-4B98-9B8C-1656AB96C46C}" presName="hierChild4" presStyleCnt="0"/>
      <dgm:spPr/>
    </dgm:pt>
    <dgm:pt modelId="{92F32D4E-2928-47A2-AF3F-89656FEB6451}" type="pres">
      <dgm:prSet presAssocID="{8C006DF3-6CEF-4A12-A3A8-0259D438E39E}" presName="Name37" presStyleLbl="parChTrans1D4" presStyleIdx="4" presStyleCnt="5"/>
      <dgm:spPr/>
      <dgm:t>
        <a:bodyPr/>
        <a:lstStyle/>
        <a:p>
          <a:endParaRPr lang="en-US"/>
        </a:p>
      </dgm:t>
    </dgm:pt>
    <dgm:pt modelId="{C9DD905A-6246-4C5E-B51B-36952C32B13B}" type="pres">
      <dgm:prSet presAssocID="{9176AF01-6D91-4B73-AAAD-CF15AD84846B}" presName="hierRoot2" presStyleCnt="0">
        <dgm:presLayoutVars>
          <dgm:hierBranch val="init"/>
        </dgm:presLayoutVars>
      </dgm:prSet>
      <dgm:spPr/>
    </dgm:pt>
    <dgm:pt modelId="{DCCB40B3-F4AA-4478-9BF7-7A2ED1537DCC}" type="pres">
      <dgm:prSet presAssocID="{9176AF01-6D91-4B73-AAAD-CF15AD84846B}" presName="rootComposite" presStyleCnt="0"/>
      <dgm:spPr/>
    </dgm:pt>
    <dgm:pt modelId="{B9A5BAEE-4316-4681-9660-3BFF5B513707}" type="pres">
      <dgm:prSet presAssocID="{9176AF01-6D91-4B73-AAAD-CF15AD84846B}" presName="rootText" presStyleLbl="node4" presStyleIdx="4" presStyleCnt="5" custLinFactNeighborX="78686" custLinFactNeighborY="2121">
        <dgm:presLayoutVars>
          <dgm:chPref val="3"/>
        </dgm:presLayoutVars>
      </dgm:prSet>
      <dgm:spPr/>
      <dgm:t>
        <a:bodyPr/>
        <a:lstStyle/>
        <a:p>
          <a:endParaRPr lang="en-US"/>
        </a:p>
      </dgm:t>
    </dgm:pt>
    <dgm:pt modelId="{3DC36B91-6F99-45F3-A813-173D5EC6492C}" type="pres">
      <dgm:prSet presAssocID="{9176AF01-6D91-4B73-AAAD-CF15AD84846B}" presName="rootConnector" presStyleLbl="node4" presStyleIdx="4" presStyleCnt="5"/>
      <dgm:spPr/>
      <dgm:t>
        <a:bodyPr/>
        <a:lstStyle/>
        <a:p>
          <a:endParaRPr lang="en-US"/>
        </a:p>
      </dgm:t>
    </dgm:pt>
    <dgm:pt modelId="{D60BE434-445D-4AE4-BB15-FBAA9299F08F}" type="pres">
      <dgm:prSet presAssocID="{9176AF01-6D91-4B73-AAAD-CF15AD84846B}" presName="hierChild4" presStyleCnt="0"/>
      <dgm:spPr/>
    </dgm:pt>
    <dgm:pt modelId="{E35D2F43-5B98-4FEE-918B-CD5D77AB93D7}" type="pres">
      <dgm:prSet presAssocID="{9176AF01-6D91-4B73-AAAD-CF15AD84846B}" presName="hierChild5" presStyleCnt="0"/>
      <dgm:spPr/>
    </dgm:pt>
    <dgm:pt modelId="{8F383B99-BB3B-4252-B20C-E55E2A1D32D3}" type="pres">
      <dgm:prSet presAssocID="{BE8323F8-A1EE-4B98-9B8C-1656AB96C46C}" presName="hierChild5" presStyleCnt="0"/>
      <dgm:spPr/>
    </dgm:pt>
    <dgm:pt modelId="{6708AE97-1B32-4941-A994-C6552C73BD3B}" type="pres">
      <dgm:prSet presAssocID="{50B12EA9-8917-4A29-AF07-4E6C967F33DB}" presName="hierChild5" presStyleCnt="0"/>
      <dgm:spPr/>
    </dgm:pt>
    <dgm:pt modelId="{5D353929-E889-4083-9638-1871401037B9}" type="pres">
      <dgm:prSet presAssocID="{78AB0678-B984-4819-BD26-B5661A2659A3}" presName="hierChild5" presStyleCnt="0"/>
      <dgm:spPr/>
    </dgm:pt>
    <dgm:pt modelId="{74774365-8A9C-4C46-92E5-2DAFFF394E55}" type="pres">
      <dgm:prSet presAssocID="{54FE517B-2134-4690-8F3B-359DE09F8B46}" presName="hierChild3" presStyleCnt="0"/>
      <dgm:spPr/>
    </dgm:pt>
  </dgm:ptLst>
  <dgm:cxnLst>
    <dgm:cxn modelId="{455B106D-76C7-4924-95C4-F180CD27C91B}" type="presOf" srcId="{9176AF01-6D91-4B73-AAAD-CF15AD84846B}" destId="{B9A5BAEE-4316-4681-9660-3BFF5B513707}" srcOrd="0" destOrd="0" presId="urn:microsoft.com/office/officeart/2005/8/layout/orgChart1"/>
    <dgm:cxn modelId="{83235073-5C7A-4C09-8B17-EC1E5A15C9C8}" type="presOf" srcId="{50B12EA9-8917-4A29-AF07-4E6C967F33DB}" destId="{C7ADC9D6-6718-4953-9E38-DFE34DF165C3}" srcOrd="0" destOrd="0" presId="urn:microsoft.com/office/officeart/2005/8/layout/orgChart1"/>
    <dgm:cxn modelId="{F561F39F-EBC8-40C0-82D2-1141BE02574E}" type="presOf" srcId="{50B12EA9-8917-4A29-AF07-4E6C967F33DB}" destId="{7C32EE96-B988-44A9-B09F-5E364D2007E5}" srcOrd="1" destOrd="0" presId="urn:microsoft.com/office/officeart/2005/8/layout/orgChart1"/>
    <dgm:cxn modelId="{1D601DC0-6FC4-4930-996F-F82D8947FCCE}" srcId="{4AD39FD0-0157-4ED4-A8C5-4CD0128B4FEC}" destId="{54FE517B-2134-4690-8F3B-359DE09F8B46}" srcOrd="0" destOrd="0" parTransId="{47CB6601-CFB1-4762-B4ED-64CEACCD992B}" sibTransId="{0CF0A593-A044-4187-BB46-7719B72B7ACE}"/>
    <dgm:cxn modelId="{CA4BB6F1-D537-40FD-9D1B-4587A6A54A6F}" srcId="{50B12EA9-8917-4A29-AF07-4E6C967F33DB}" destId="{BE8323F8-A1EE-4B98-9B8C-1656AB96C46C}" srcOrd="0" destOrd="0" parTransId="{0549ACB0-5BA9-431E-A119-CDEB9768CE3C}" sibTransId="{6A8DDB9F-49AE-40DD-8F0B-AE44D20AD95F}"/>
    <dgm:cxn modelId="{AF76DDE1-A1A7-4579-BF00-24549DE3F9AF}" type="presOf" srcId="{55D00975-02AD-4030-B91A-1AD90D3BBA6A}" destId="{E086DFCC-73ED-4995-9B78-B82F385FBF81}" srcOrd="0" destOrd="0" presId="urn:microsoft.com/office/officeart/2005/8/layout/orgChart1"/>
    <dgm:cxn modelId="{686CACDC-D744-4F33-A687-B691828CA25D}" type="presOf" srcId="{2568AFD4-3F32-4EF1-8DA7-F3BA4B4A24B7}" destId="{087A4A3B-015D-4C28-95E8-A1DA1D3A08E2}" srcOrd="0" destOrd="0" presId="urn:microsoft.com/office/officeart/2005/8/layout/orgChart1"/>
    <dgm:cxn modelId="{B0BE8BBA-43CE-41F5-B839-AEEACACCD215}" type="presOf" srcId="{B2C54140-63C0-453C-9261-679D34F2A49D}" destId="{AEA78440-5A94-4126-8092-C139957A76E3}" srcOrd="0" destOrd="0" presId="urn:microsoft.com/office/officeart/2005/8/layout/orgChart1"/>
    <dgm:cxn modelId="{9058B3C7-85D2-46ED-A7E7-B433825E73AB}" type="presOf" srcId="{2688D3F0-F722-48CB-851C-123D14FFDDC2}" destId="{CF184447-E11E-4892-BFD2-E7B1BE618561}" srcOrd="0" destOrd="0" presId="urn:microsoft.com/office/officeart/2005/8/layout/orgChart1"/>
    <dgm:cxn modelId="{B739D1F7-2AD9-43B2-878C-2648D54070BF}" srcId="{BE8323F8-A1EE-4B98-9B8C-1656AB96C46C}" destId="{9176AF01-6D91-4B73-AAAD-CF15AD84846B}" srcOrd="0" destOrd="0" parTransId="{8C006DF3-6CEF-4A12-A3A8-0259D438E39E}" sibTransId="{9FB50C78-AB82-471A-8414-8709766DAEC2}"/>
    <dgm:cxn modelId="{3915C14C-D05B-4A45-8CDB-E16A6A7AF65B}" type="presOf" srcId="{334F6FAA-5B91-44F0-B0D5-3870552FD0B5}" destId="{C9F223A9-08B9-4454-892D-C05F4693DEFD}" srcOrd="1" destOrd="0" presId="urn:microsoft.com/office/officeart/2005/8/layout/orgChart1"/>
    <dgm:cxn modelId="{9BBC7DC6-E766-470E-94C8-06BE042012C6}" type="presOf" srcId="{BE8323F8-A1EE-4B98-9B8C-1656AB96C46C}" destId="{0D4D30D2-BD6C-4317-8B76-057968C2BC3B}" srcOrd="1" destOrd="0" presId="urn:microsoft.com/office/officeart/2005/8/layout/orgChart1"/>
    <dgm:cxn modelId="{60745CC1-B528-427F-A873-9E73E7D3D54B}" type="presOf" srcId="{4CC13560-A468-48B2-A91E-BC25E5C0EB78}" destId="{5C32A9CE-67AD-4934-B5E6-3F944F3801CA}" srcOrd="0" destOrd="0" presId="urn:microsoft.com/office/officeart/2005/8/layout/orgChart1"/>
    <dgm:cxn modelId="{03BE6A8A-74E8-467E-88A2-D7DE45A8A9D7}" type="presOf" srcId="{78AB0678-B984-4819-BD26-B5661A2659A3}" destId="{A499DA0D-00F2-4116-8103-3F5D6E13E3BE}" srcOrd="0" destOrd="0" presId="urn:microsoft.com/office/officeart/2005/8/layout/orgChart1"/>
    <dgm:cxn modelId="{A8EED411-65E0-4B1D-8593-ABD77F07743F}" type="presOf" srcId="{9176AF01-6D91-4B73-AAAD-CF15AD84846B}" destId="{3DC36B91-6F99-45F3-A813-173D5EC6492C}" srcOrd="1" destOrd="0" presId="urn:microsoft.com/office/officeart/2005/8/layout/orgChart1"/>
    <dgm:cxn modelId="{A614100B-12C9-4D87-AF88-E86447695C8E}" type="presOf" srcId="{C11E54E1-4414-4BC4-98CD-03DFCFCEECB9}" destId="{51B1F3C6-62A7-490D-967C-3A3B1E533964}" srcOrd="1" destOrd="0" presId="urn:microsoft.com/office/officeart/2005/8/layout/orgChart1"/>
    <dgm:cxn modelId="{DFF1B9D1-5929-49AC-BFB8-C19AE15C46C8}" type="presOf" srcId="{27B3DCC6-6555-4A6A-986A-D2ACE0FA7B1E}" destId="{654944D1-43C4-443D-84B0-9ABA0FE8C12C}" srcOrd="0" destOrd="0" presId="urn:microsoft.com/office/officeart/2005/8/layout/orgChart1"/>
    <dgm:cxn modelId="{E99FCD65-73B7-4285-B961-134EE1B70ACB}" type="presOf" srcId="{4916BF19-122C-4778-A555-18378CE060BE}" destId="{92626C5E-DDFA-40CD-BBC6-0C1FD4DB612B}" srcOrd="0" destOrd="0" presId="urn:microsoft.com/office/officeart/2005/8/layout/orgChart1"/>
    <dgm:cxn modelId="{5A1B04AA-D9BF-4F13-9C1B-20F76EF18CF2}" srcId="{78AB0678-B984-4819-BD26-B5661A2659A3}" destId="{50B12EA9-8917-4A29-AF07-4E6C967F33DB}" srcOrd="0" destOrd="0" parTransId="{2568AFD4-3F32-4EF1-8DA7-F3BA4B4A24B7}" sibTransId="{FF3FCFCB-FCB9-438F-ACCF-324646EDF286}"/>
    <dgm:cxn modelId="{0913F1A5-6A19-40E0-BDC7-E6DAE73E4672}" type="presOf" srcId="{54FE517B-2134-4690-8F3B-359DE09F8B46}" destId="{AD006536-957B-46C0-8595-EC56BF004192}" srcOrd="1" destOrd="0" presId="urn:microsoft.com/office/officeart/2005/8/layout/orgChart1"/>
    <dgm:cxn modelId="{9DBD24FD-51D9-4C8B-8256-EF5627C2366E}" srcId="{27B3DCC6-6555-4A6A-986A-D2ACE0FA7B1E}" destId="{334F6FAA-5B91-44F0-B0D5-3870552FD0B5}" srcOrd="0" destOrd="0" parTransId="{55D00975-02AD-4030-B91A-1AD90D3BBA6A}" sibTransId="{B275766D-5115-45A7-ABE1-0D7E88D32819}"/>
    <dgm:cxn modelId="{43F6E879-04FF-4220-AC8E-01441869B825}" type="presOf" srcId="{27B3DCC6-6555-4A6A-986A-D2ACE0FA7B1E}" destId="{016880EF-543F-4310-AC86-0771CF201C6A}" srcOrd="1" destOrd="0" presId="urn:microsoft.com/office/officeart/2005/8/layout/orgChart1"/>
    <dgm:cxn modelId="{DBCE10B8-B0C5-45AC-A3E5-59815A3BBA5C}" type="presOf" srcId="{B193C6F8-8B18-4CFD-95B4-BF663142D638}" destId="{BD97A285-DE86-4957-AF46-4C4DD1389D9B}" srcOrd="0" destOrd="0" presId="urn:microsoft.com/office/officeart/2005/8/layout/orgChart1"/>
    <dgm:cxn modelId="{74363150-79D4-46BD-B57E-BD246AB07E62}" srcId="{AFF3F191-63EB-46D2-9F45-6A5683B3BC68}" destId="{C11E54E1-4414-4BC4-98CD-03DFCFCEECB9}" srcOrd="0" destOrd="0" parTransId="{4CC13560-A468-48B2-A91E-BC25E5C0EB78}" sibTransId="{F9DBEE27-1767-44AB-A9AC-8C548885CAC2}"/>
    <dgm:cxn modelId="{DA7DE558-4E2C-47CB-A3F8-652C83A49C03}" srcId="{54FE517B-2134-4690-8F3B-359DE09F8B46}" destId="{78AB0678-B984-4819-BD26-B5661A2659A3}" srcOrd="1" destOrd="0" parTransId="{4916BF19-122C-4778-A555-18378CE060BE}" sibTransId="{6B96308A-7072-4D7A-B15D-A8556EDDBF65}"/>
    <dgm:cxn modelId="{CEB51519-88F0-438E-AAD0-714E289B07B9}" type="presOf" srcId="{C11E54E1-4414-4BC4-98CD-03DFCFCEECB9}" destId="{0E5FFC5D-91EA-4A4B-B3E6-E9AE2843ECED}" srcOrd="0" destOrd="0" presId="urn:microsoft.com/office/officeart/2005/8/layout/orgChart1"/>
    <dgm:cxn modelId="{DBB44573-F88A-4F53-82F4-318C17EA559A}" type="presOf" srcId="{BE8323F8-A1EE-4B98-9B8C-1656AB96C46C}" destId="{9DE65606-BB1D-4506-A9DB-6ED3B01620B3}" srcOrd="0" destOrd="0" presId="urn:microsoft.com/office/officeart/2005/8/layout/orgChart1"/>
    <dgm:cxn modelId="{6AFEFF5B-E90E-4CAC-AAF3-4E8C63EACDA6}" type="presOf" srcId="{AFF3F191-63EB-46D2-9F45-6A5683B3BC68}" destId="{D48B7C26-62B3-4BD4-8FB1-C0251AB115F9}" srcOrd="1" destOrd="0" presId="urn:microsoft.com/office/officeart/2005/8/layout/orgChart1"/>
    <dgm:cxn modelId="{CD9F5B23-9919-4769-B63C-0247F66F25E2}" srcId="{C11E54E1-4414-4BC4-98CD-03DFCFCEECB9}" destId="{2688D3F0-F722-48CB-851C-123D14FFDDC2}" srcOrd="0" destOrd="0" parTransId="{3662F6A6-DBE4-4A3E-83EC-2EBAB3123FB4}" sibTransId="{8CEB9A55-BE89-4268-8CC9-9F74479466C1}"/>
    <dgm:cxn modelId="{76B21BE0-3197-4360-8440-AADAE0FFB127}" type="presOf" srcId="{2688D3F0-F722-48CB-851C-123D14FFDDC2}" destId="{26991C72-A265-456B-9803-35068AE987FC}" srcOrd="1" destOrd="0" presId="urn:microsoft.com/office/officeart/2005/8/layout/orgChart1"/>
    <dgm:cxn modelId="{4385B624-F6DA-4656-A684-19170E319716}" type="presOf" srcId="{334F6FAA-5B91-44F0-B0D5-3870552FD0B5}" destId="{CA08CAE6-1DC5-40F3-B878-E04756719AA0}" srcOrd="0" destOrd="0" presId="urn:microsoft.com/office/officeart/2005/8/layout/orgChart1"/>
    <dgm:cxn modelId="{7C3F1DC4-3403-4D8F-99AB-3A80C376958A}" type="presOf" srcId="{3662F6A6-DBE4-4A3E-83EC-2EBAB3123FB4}" destId="{E37305AA-0AFF-4C30-9DC8-30D52E70B8E0}" srcOrd="0" destOrd="0" presId="urn:microsoft.com/office/officeart/2005/8/layout/orgChart1"/>
    <dgm:cxn modelId="{0694C54A-2C47-4B2A-96FA-E4CB553925E1}" type="presOf" srcId="{54FE517B-2134-4690-8F3B-359DE09F8B46}" destId="{C25582F3-8395-49BB-BB69-1F106AFDF9CB}" srcOrd="0" destOrd="0" presId="urn:microsoft.com/office/officeart/2005/8/layout/orgChart1"/>
    <dgm:cxn modelId="{23C48761-F40E-41F1-822D-1DFAA820B354}" type="presOf" srcId="{78AB0678-B984-4819-BD26-B5661A2659A3}" destId="{46B66A66-9280-4164-B0A2-6245B049DBB9}" srcOrd="1" destOrd="0" presId="urn:microsoft.com/office/officeart/2005/8/layout/orgChart1"/>
    <dgm:cxn modelId="{6B26E48F-BCB1-4A61-9BF3-05CFFEF504DF}" srcId="{2688D3F0-F722-48CB-851C-123D14FFDDC2}" destId="{27B3DCC6-6555-4A6A-986A-D2ACE0FA7B1E}" srcOrd="0" destOrd="0" parTransId="{B193C6F8-8B18-4CFD-95B4-BF663142D638}" sibTransId="{E11C666F-C1D3-496B-A046-7CF72FBC2089}"/>
    <dgm:cxn modelId="{FE5E618A-B88C-4680-A30C-CBFA28B8EE1C}" type="presOf" srcId="{AFF3F191-63EB-46D2-9F45-6A5683B3BC68}" destId="{9EDF775E-6EA4-4DAC-872F-8A9FF8649A81}" srcOrd="0" destOrd="0" presId="urn:microsoft.com/office/officeart/2005/8/layout/orgChart1"/>
    <dgm:cxn modelId="{2AC1E0B6-D5FF-4F1E-BE88-312339896E60}" type="presOf" srcId="{4AD39FD0-0157-4ED4-A8C5-4CD0128B4FEC}" destId="{AE3DA8AD-9983-4D31-BB6D-81A3DCFCDF01}" srcOrd="0" destOrd="0" presId="urn:microsoft.com/office/officeart/2005/8/layout/orgChart1"/>
    <dgm:cxn modelId="{372DEAAD-999A-4381-B9D9-B3CB69D195A3}" type="presOf" srcId="{0549ACB0-5BA9-431E-A119-CDEB9768CE3C}" destId="{038A3894-A9AA-4558-AFAA-6DB6BFEE25FF}" srcOrd="0" destOrd="0" presId="urn:microsoft.com/office/officeart/2005/8/layout/orgChart1"/>
    <dgm:cxn modelId="{F48C5F6B-EAF7-493C-8D38-9971CB53436F}" type="presOf" srcId="{8C006DF3-6CEF-4A12-A3A8-0259D438E39E}" destId="{92F32D4E-2928-47A2-AF3F-89656FEB6451}" srcOrd="0" destOrd="0" presId="urn:microsoft.com/office/officeart/2005/8/layout/orgChart1"/>
    <dgm:cxn modelId="{8742A68C-C4A9-4F3A-856F-20AA54F6AC55}" srcId="{54FE517B-2134-4690-8F3B-359DE09F8B46}" destId="{AFF3F191-63EB-46D2-9F45-6A5683B3BC68}" srcOrd="0" destOrd="0" parTransId="{B2C54140-63C0-453C-9261-679D34F2A49D}" sibTransId="{725E69D4-B6E9-4B2B-9343-447A2F30C84B}"/>
    <dgm:cxn modelId="{065DE7DC-4FED-489E-9F34-2E4A8C5B824A}" type="presParOf" srcId="{AE3DA8AD-9983-4D31-BB6D-81A3DCFCDF01}" destId="{E9417821-085E-4E1C-A221-B9AC8EF5E2FA}" srcOrd="0" destOrd="0" presId="urn:microsoft.com/office/officeart/2005/8/layout/orgChart1"/>
    <dgm:cxn modelId="{87531AC9-9CA6-46F3-96C9-154144E18DAA}" type="presParOf" srcId="{E9417821-085E-4E1C-A221-B9AC8EF5E2FA}" destId="{20C3E19D-05AF-425D-B5D6-FF7748478AD0}" srcOrd="0" destOrd="0" presId="urn:microsoft.com/office/officeart/2005/8/layout/orgChart1"/>
    <dgm:cxn modelId="{FA58B173-BACB-41F3-B784-C7820547D9C2}" type="presParOf" srcId="{20C3E19D-05AF-425D-B5D6-FF7748478AD0}" destId="{C25582F3-8395-49BB-BB69-1F106AFDF9CB}" srcOrd="0" destOrd="0" presId="urn:microsoft.com/office/officeart/2005/8/layout/orgChart1"/>
    <dgm:cxn modelId="{3193779B-ABAF-435C-8471-CC8B570EF395}" type="presParOf" srcId="{20C3E19D-05AF-425D-B5D6-FF7748478AD0}" destId="{AD006536-957B-46C0-8595-EC56BF004192}" srcOrd="1" destOrd="0" presId="urn:microsoft.com/office/officeart/2005/8/layout/orgChart1"/>
    <dgm:cxn modelId="{F6FCDA4D-12C1-400F-B6A9-EA44FE047D86}" type="presParOf" srcId="{E9417821-085E-4E1C-A221-B9AC8EF5E2FA}" destId="{D2615DF8-8E70-45EE-8AD5-6905243D59F8}" srcOrd="1" destOrd="0" presId="urn:microsoft.com/office/officeart/2005/8/layout/orgChart1"/>
    <dgm:cxn modelId="{5571E082-32BB-4ECA-9AD2-8AC2AF1C0C9C}" type="presParOf" srcId="{D2615DF8-8E70-45EE-8AD5-6905243D59F8}" destId="{AEA78440-5A94-4126-8092-C139957A76E3}" srcOrd="0" destOrd="0" presId="urn:microsoft.com/office/officeart/2005/8/layout/orgChart1"/>
    <dgm:cxn modelId="{3BE94107-37C9-46C5-87DA-E55085A22975}" type="presParOf" srcId="{D2615DF8-8E70-45EE-8AD5-6905243D59F8}" destId="{E1300D6D-9915-4764-B214-03487EBE6F54}" srcOrd="1" destOrd="0" presId="urn:microsoft.com/office/officeart/2005/8/layout/orgChart1"/>
    <dgm:cxn modelId="{8B735B9F-A162-4635-A37A-F87295EBB177}" type="presParOf" srcId="{E1300D6D-9915-4764-B214-03487EBE6F54}" destId="{2A8DB4C9-1C18-41B6-ACD6-397A42B5883E}" srcOrd="0" destOrd="0" presId="urn:microsoft.com/office/officeart/2005/8/layout/orgChart1"/>
    <dgm:cxn modelId="{684B27E4-50C8-41AE-9494-8143CAC8E8E7}" type="presParOf" srcId="{2A8DB4C9-1C18-41B6-ACD6-397A42B5883E}" destId="{9EDF775E-6EA4-4DAC-872F-8A9FF8649A81}" srcOrd="0" destOrd="0" presId="urn:microsoft.com/office/officeart/2005/8/layout/orgChart1"/>
    <dgm:cxn modelId="{F0D45835-D9EE-4F4F-AB5F-DD365D5CDD4E}" type="presParOf" srcId="{2A8DB4C9-1C18-41B6-ACD6-397A42B5883E}" destId="{D48B7C26-62B3-4BD4-8FB1-C0251AB115F9}" srcOrd="1" destOrd="0" presId="urn:microsoft.com/office/officeart/2005/8/layout/orgChart1"/>
    <dgm:cxn modelId="{98B5BA00-0436-42B9-AA2D-531EB6FC8BB0}" type="presParOf" srcId="{E1300D6D-9915-4764-B214-03487EBE6F54}" destId="{5D9DD66E-0DB7-4000-B9B5-9A6E2074AA6F}" srcOrd="1" destOrd="0" presId="urn:microsoft.com/office/officeart/2005/8/layout/orgChart1"/>
    <dgm:cxn modelId="{57D80D5C-9769-445B-8CB6-EB1FE963981E}" type="presParOf" srcId="{5D9DD66E-0DB7-4000-B9B5-9A6E2074AA6F}" destId="{5C32A9CE-67AD-4934-B5E6-3F944F3801CA}" srcOrd="0" destOrd="0" presId="urn:microsoft.com/office/officeart/2005/8/layout/orgChart1"/>
    <dgm:cxn modelId="{64613F47-E56D-40A8-860C-1B24336800C4}" type="presParOf" srcId="{5D9DD66E-0DB7-4000-B9B5-9A6E2074AA6F}" destId="{CB7AF25D-31E9-408A-B0C9-60A9CC7B737D}" srcOrd="1" destOrd="0" presId="urn:microsoft.com/office/officeart/2005/8/layout/orgChart1"/>
    <dgm:cxn modelId="{D551BF86-9D87-4401-9667-25D39E9B8033}" type="presParOf" srcId="{CB7AF25D-31E9-408A-B0C9-60A9CC7B737D}" destId="{5CA1DB47-B8FC-4E80-8251-2DC520E70DCF}" srcOrd="0" destOrd="0" presId="urn:microsoft.com/office/officeart/2005/8/layout/orgChart1"/>
    <dgm:cxn modelId="{55847595-2DCB-42FB-B675-B02756CEB2E4}" type="presParOf" srcId="{5CA1DB47-B8FC-4E80-8251-2DC520E70DCF}" destId="{0E5FFC5D-91EA-4A4B-B3E6-E9AE2843ECED}" srcOrd="0" destOrd="0" presId="urn:microsoft.com/office/officeart/2005/8/layout/orgChart1"/>
    <dgm:cxn modelId="{A0B6A1DE-1728-4979-BC6C-7E9861E2EF6B}" type="presParOf" srcId="{5CA1DB47-B8FC-4E80-8251-2DC520E70DCF}" destId="{51B1F3C6-62A7-490D-967C-3A3B1E533964}" srcOrd="1" destOrd="0" presId="urn:microsoft.com/office/officeart/2005/8/layout/orgChart1"/>
    <dgm:cxn modelId="{666FEA31-ECBA-4FE3-AC41-8A548BEF8DA2}" type="presParOf" srcId="{CB7AF25D-31E9-408A-B0C9-60A9CC7B737D}" destId="{76128B5A-0699-4E10-9D23-A3466B606A99}" srcOrd="1" destOrd="0" presId="urn:microsoft.com/office/officeart/2005/8/layout/orgChart1"/>
    <dgm:cxn modelId="{69EF58F6-AEA5-426A-9F9E-431CE7798B6F}" type="presParOf" srcId="{76128B5A-0699-4E10-9D23-A3466B606A99}" destId="{E37305AA-0AFF-4C30-9DC8-30D52E70B8E0}" srcOrd="0" destOrd="0" presId="urn:microsoft.com/office/officeart/2005/8/layout/orgChart1"/>
    <dgm:cxn modelId="{9C715601-0097-403B-8321-0C6FB0D21334}" type="presParOf" srcId="{76128B5A-0699-4E10-9D23-A3466B606A99}" destId="{D03C1F03-A001-403C-BFF3-4A8E4C4F225E}" srcOrd="1" destOrd="0" presId="urn:microsoft.com/office/officeart/2005/8/layout/orgChart1"/>
    <dgm:cxn modelId="{68B591ED-9EA7-4D5B-B338-4DA956BD2EB8}" type="presParOf" srcId="{D03C1F03-A001-403C-BFF3-4A8E4C4F225E}" destId="{8B706527-2DA3-4788-8D65-CB69B0C9B906}" srcOrd="0" destOrd="0" presId="urn:microsoft.com/office/officeart/2005/8/layout/orgChart1"/>
    <dgm:cxn modelId="{D73B9DE4-74A8-4376-82BF-37E38E6CA973}" type="presParOf" srcId="{8B706527-2DA3-4788-8D65-CB69B0C9B906}" destId="{CF184447-E11E-4892-BFD2-E7B1BE618561}" srcOrd="0" destOrd="0" presId="urn:microsoft.com/office/officeart/2005/8/layout/orgChart1"/>
    <dgm:cxn modelId="{A1E366D5-EF03-4697-94D4-51E1F44C7D01}" type="presParOf" srcId="{8B706527-2DA3-4788-8D65-CB69B0C9B906}" destId="{26991C72-A265-456B-9803-35068AE987FC}" srcOrd="1" destOrd="0" presId="urn:microsoft.com/office/officeart/2005/8/layout/orgChart1"/>
    <dgm:cxn modelId="{9856D365-102C-409D-9886-BFEBA1C17004}" type="presParOf" srcId="{D03C1F03-A001-403C-BFF3-4A8E4C4F225E}" destId="{E1325330-FB21-463F-90D9-1F94EA595BEA}" srcOrd="1" destOrd="0" presId="urn:microsoft.com/office/officeart/2005/8/layout/orgChart1"/>
    <dgm:cxn modelId="{BA025C92-C7DD-4D79-9353-4F9A2E07AB25}" type="presParOf" srcId="{E1325330-FB21-463F-90D9-1F94EA595BEA}" destId="{BD97A285-DE86-4957-AF46-4C4DD1389D9B}" srcOrd="0" destOrd="0" presId="urn:microsoft.com/office/officeart/2005/8/layout/orgChart1"/>
    <dgm:cxn modelId="{FA6DDC3F-0237-4BF2-AB8A-7FB5ECF5D1D8}" type="presParOf" srcId="{E1325330-FB21-463F-90D9-1F94EA595BEA}" destId="{F9A1A758-0794-40DF-9F1D-4CAB59F30984}" srcOrd="1" destOrd="0" presId="urn:microsoft.com/office/officeart/2005/8/layout/orgChart1"/>
    <dgm:cxn modelId="{A37ACC97-6105-4D51-8531-540ADD507891}" type="presParOf" srcId="{F9A1A758-0794-40DF-9F1D-4CAB59F30984}" destId="{702FA12C-73F0-4270-8CCF-EF444325A42E}" srcOrd="0" destOrd="0" presId="urn:microsoft.com/office/officeart/2005/8/layout/orgChart1"/>
    <dgm:cxn modelId="{DFD07BB4-AE93-4A61-B424-4FDB5CB36BB7}" type="presParOf" srcId="{702FA12C-73F0-4270-8CCF-EF444325A42E}" destId="{654944D1-43C4-443D-84B0-9ABA0FE8C12C}" srcOrd="0" destOrd="0" presId="urn:microsoft.com/office/officeart/2005/8/layout/orgChart1"/>
    <dgm:cxn modelId="{F7B74BF9-E5D5-4168-87FC-043BCC8FEA3E}" type="presParOf" srcId="{702FA12C-73F0-4270-8CCF-EF444325A42E}" destId="{016880EF-543F-4310-AC86-0771CF201C6A}" srcOrd="1" destOrd="0" presId="urn:microsoft.com/office/officeart/2005/8/layout/orgChart1"/>
    <dgm:cxn modelId="{0E06FB79-EFF0-45F6-9824-C3CEC059E604}" type="presParOf" srcId="{F9A1A758-0794-40DF-9F1D-4CAB59F30984}" destId="{4FBB73A4-3350-4E37-8667-2CD9F66689FA}" srcOrd="1" destOrd="0" presId="urn:microsoft.com/office/officeart/2005/8/layout/orgChart1"/>
    <dgm:cxn modelId="{17C10045-4764-4125-A7D4-08030F2F5105}" type="presParOf" srcId="{4FBB73A4-3350-4E37-8667-2CD9F66689FA}" destId="{E086DFCC-73ED-4995-9B78-B82F385FBF81}" srcOrd="0" destOrd="0" presId="urn:microsoft.com/office/officeart/2005/8/layout/orgChart1"/>
    <dgm:cxn modelId="{1D7BC89B-A9C2-491B-BE6E-EE3927770574}" type="presParOf" srcId="{4FBB73A4-3350-4E37-8667-2CD9F66689FA}" destId="{DCFD8D6B-146E-40BE-B349-AC40929C88EC}" srcOrd="1" destOrd="0" presId="urn:microsoft.com/office/officeart/2005/8/layout/orgChart1"/>
    <dgm:cxn modelId="{A4F8FF78-0C7F-4557-9045-7E2F8423AD2C}" type="presParOf" srcId="{DCFD8D6B-146E-40BE-B349-AC40929C88EC}" destId="{6662196D-1806-4461-8B84-735F5899F330}" srcOrd="0" destOrd="0" presId="urn:microsoft.com/office/officeart/2005/8/layout/orgChart1"/>
    <dgm:cxn modelId="{E7E558E2-A2F5-4E60-AA7F-615A9C39BC1B}" type="presParOf" srcId="{6662196D-1806-4461-8B84-735F5899F330}" destId="{CA08CAE6-1DC5-40F3-B878-E04756719AA0}" srcOrd="0" destOrd="0" presId="urn:microsoft.com/office/officeart/2005/8/layout/orgChart1"/>
    <dgm:cxn modelId="{673FB1AC-A530-4496-B790-C610A6E1ABE2}" type="presParOf" srcId="{6662196D-1806-4461-8B84-735F5899F330}" destId="{C9F223A9-08B9-4454-892D-C05F4693DEFD}" srcOrd="1" destOrd="0" presId="urn:microsoft.com/office/officeart/2005/8/layout/orgChart1"/>
    <dgm:cxn modelId="{B27D3B8D-C29B-4134-9165-8B8F308E612D}" type="presParOf" srcId="{DCFD8D6B-146E-40BE-B349-AC40929C88EC}" destId="{6937E217-C461-4E62-895A-56E53DE3A1E4}" srcOrd="1" destOrd="0" presId="urn:microsoft.com/office/officeart/2005/8/layout/orgChart1"/>
    <dgm:cxn modelId="{73DCEB15-28CF-4D2F-B571-7E095167FB03}" type="presParOf" srcId="{DCFD8D6B-146E-40BE-B349-AC40929C88EC}" destId="{CF9CCDB5-EB99-4F33-B140-C7C2A0B57C41}" srcOrd="2" destOrd="0" presId="urn:microsoft.com/office/officeart/2005/8/layout/orgChart1"/>
    <dgm:cxn modelId="{959FD442-A2B6-4A47-B065-4CAA7E75ECC2}" type="presParOf" srcId="{F9A1A758-0794-40DF-9F1D-4CAB59F30984}" destId="{4763D584-2201-41F4-ACDC-9D0F683F31E3}" srcOrd="2" destOrd="0" presId="urn:microsoft.com/office/officeart/2005/8/layout/orgChart1"/>
    <dgm:cxn modelId="{A886E760-872A-4BF5-AA4A-15C1C12EDFDA}" type="presParOf" srcId="{D03C1F03-A001-403C-BFF3-4A8E4C4F225E}" destId="{505B834B-C810-4EC0-8717-3A0E6BFD623B}" srcOrd="2" destOrd="0" presId="urn:microsoft.com/office/officeart/2005/8/layout/orgChart1"/>
    <dgm:cxn modelId="{C7E654DD-F826-4D8B-9F9A-6FE832444DCA}" type="presParOf" srcId="{CB7AF25D-31E9-408A-B0C9-60A9CC7B737D}" destId="{110CD322-9E9B-4CED-A03A-181F2A2D1915}" srcOrd="2" destOrd="0" presId="urn:microsoft.com/office/officeart/2005/8/layout/orgChart1"/>
    <dgm:cxn modelId="{A7532F5F-A4E7-4C5A-9734-07CB484A994B}" type="presParOf" srcId="{E1300D6D-9915-4764-B214-03487EBE6F54}" destId="{596E5F46-D7FE-49FC-81BA-58823F68FF63}" srcOrd="2" destOrd="0" presId="urn:microsoft.com/office/officeart/2005/8/layout/orgChart1"/>
    <dgm:cxn modelId="{C5DBE24D-73F9-44BE-AB06-2B5FAE97A483}" type="presParOf" srcId="{D2615DF8-8E70-45EE-8AD5-6905243D59F8}" destId="{92626C5E-DDFA-40CD-BBC6-0C1FD4DB612B}" srcOrd="2" destOrd="0" presId="urn:microsoft.com/office/officeart/2005/8/layout/orgChart1"/>
    <dgm:cxn modelId="{F3A68235-0AC8-421B-AE60-1C975A98CFAB}" type="presParOf" srcId="{D2615DF8-8E70-45EE-8AD5-6905243D59F8}" destId="{367C582A-95C3-49F1-B217-C86F4C5E9371}" srcOrd="3" destOrd="0" presId="urn:microsoft.com/office/officeart/2005/8/layout/orgChart1"/>
    <dgm:cxn modelId="{C6514E4B-73AD-4EA0-A203-0BACEF832E53}" type="presParOf" srcId="{367C582A-95C3-49F1-B217-C86F4C5E9371}" destId="{0C7AA09B-8DBB-492B-B6AA-4CB9B7996474}" srcOrd="0" destOrd="0" presId="urn:microsoft.com/office/officeart/2005/8/layout/orgChart1"/>
    <dgm:cxn modelId="{B6EB9AC4-A64D-498A-9877-A429264F4DA0}" type="presParOf" srcId="{0C7AA09B-8DBB-492B-B6AA-4CB9B7996474}" destId="{A499DA0D-00F2-4116-8103-3F5D6E13E3BE}" srcOrd="0" destOrd="0" presId="urn:microsoft.com/office/officeart/2005/8/layout/orgChart1"/>
    <dgm:cxn modelId="{DEE6F4B1-429F-4FD0-A617-B88D83FBCAA9}" type="presParOf" srcId="{0C7AA09B-8DBB-492B-B6AA-4CB9B7996474}" destId="{46B66A66-9280-4164-B0A2-6245B049DBB9}" srcOrd="1" destOrd="0" presId="urn:microsoft.com/office/officeart/2005/8/layout/orgChart1"/>
    <dgm:cxn modelId="{AD922AB5-B059-4DEE-BAEA-1E3F61F5ED64}" type="presParOf" srcId="{367C582A-95C3-49F1-B217-C86F4C5E9371}" destId="{959D70C2-64D6-4F92-8390-E8CF069332E8}" srcOrd="1" destOrd="0" presId="urn:microsoft.com/office/officeart/2005/8/layout/orgChart1"/>
    <dgm:cxn modelId="{6CD454F3-5605-4610-87CD-7597F4F3B019}" type="presParOf" srcId="{959D70C2-64D6-4F92-8390-E8CF069332E8}" destId="{087A4A3B-015D-4C28-95E8-A1DA1D3A08E2}" srcOrd="0" destOrd="0" presId="urn:microsoft.com/office/officeart/2005/8/layout/orgChart1"/>
    <dgm:cxn modelId="{EE66EA3C-FA4F-4BDD-B043-BD2BD9004369}" type="presParOf" srcId="{959D70C2-64D6-4F92-8390-E8CF069332E8}" destId="{BA34EF94-0ABE-49BD-9B14-15E06F2D1041}" srcOrd="1" destOrd="0" presId="urn:microsoft.com/office/officeart/2005/8/layout/orgChart1"/>
    <dgm:cxn modelId="{C52559A7-9462-48CE-AB33-3C2F2F683E8C}" type="presParOf" srcId="{BA34EF94-0ABE-49BD-9B14-15E06F2D1041}" destId="{E1C605B7-7C3F-4826-B885-517E1F302330}" srcOrd="0" destOrd="0" presId="urn:microsoft.com/office/officeart/2005/8/layout/orgChart1"/>
    <dgm:cxn modelId="{87200F9C-46D9-4EFA-A98D-EDD31C06AEF9}" type="presParOf" srcId="{E1C605B7-7C3F-4826-B885-517E1F302330}" destId="{C7ADC9D6-6718-4953-9E38-DFE34DF165C3}" srcOrd="0" destOrd="0" presId="urn:microsoft.com/office/officeart/2005/8/layout/orgChart1"/>
    <dgm:cxn modelId="{3C634380-7737-4D4F-9DD9-C383DF0C52B2}" type="presParOf" srcId="{E1C605B7-7C3F-4826-B885-517E1F302330}" destId="{7C32EE96-B988-44A9-B09F-5E364D2007E5}" srcOrd="1" destOrd="0" presId="urn:microsoft.com/office/officeart/2005/8/layout/orgChart1"/>
    <dgm:cxn modelId="{79D7BEF3-2A77-46B2-BC65-B9D1B3DF0B35}" type="presParOf" srcId="{BA34EF94-0ABE-49BD-9B14-15E06F2D1041}" destId="{9DCEEF74-AABC-4C60-8614-7B591720047C}" srcOrd="1" destOrd="0" presId="urn:microsoft.com/office/officeart/2005/8/layout/orgChart1"/>
    <dgm:cxn modelId="{77D8A655-39D8-4B21-ABCF-C5D64A0458BE}" type="presParOf" srcId="{9DCEEF74-AABC-4C60-8614-7B591720047C}" destId="{038A3894-A9AA-4558-AFAA-6DB6BFEE25FF}" srcOrd="0" destOrd="0" presId="urn:microsoft.com/office/officeart/2005/8/layout/orgChart1"/>
    <dgm:cxn modelId="{A3C7F713-F3DB-408A-A9AE-6B954C3E6F89}" type="presParOf" srcId="{9DCEEF74-AABC-4C60-8614-7B591720047C}" destId="{7106CAB2-5FF0-4065-B9DC-D64F5EAE3918}" srcOrd="1" destOrd="0" presId="urn:microsoft.com/office/officeart/2005/8/layout/orgChart1"/>
    <dgm:cxn modelId="{53D15C1B-2D9C-47AC-958B-031C06DA3100}" type="presParOf" srcId="{7106CAB2-5FF0-4065-B9DC-D64F5EAE3918}" destId="{EEEADB0B-D02E-4FB3-8F3D-9EB5BC2552B8}" srcOrd="0" destOrd="0" presId="urn:microsoft.com/office/officeart/2005/8/layout/orgChart1"/>
    <dgm:cxn modelId="{B8165640-850F-450E-87F5-1B04757095AE}" type="presParOf" srcId="{EEEADB0B-D02E-4FB3-8F3D-9EB5BC2552B8}" destId="{9DE65606-BB1D-4506-A9DB-6ED3B01620B3}" srcOrd="0" destOrd="0" presId="urn:microsoft.com/office/officeart/2005/8/layout/orgChart1"/>
    <dgm:cxn modelId="{972D6EE3-B087-4A88-A515-9BFD202FDC0B}" type="presParOf" srcId="{EEEADB0B-D02E-4FB3-8F3D-9EB5BC2552B8}" destId="{0D4D30D2-BD6C-4317-8B76-057968C2BC3B}" srcOrd="1" destOrd="0" presId="urn:microsoft.com/office/officeart/2005/8/layout/orgChart1"/>
    <dgm:cxn modelId="{A073A6B1-4B1C-4954-BB31-C3325DB2F4D3}" type="presParOf" srcId="{7106CAB2-5FF0-4065-B9DC-D64F5EAE3918}" destId="{36222F71-9C1E-4F37-B12C-A6D436A8AFE2}" srcOrd="1" destOrd="0" presId="urn:microsoft.com/office/officeart/2005/8/layout/orgChart1"/>
    <dgm:cxn modelId="{7FECEB14-1B58-4812-AE31-6267D1F63BE7}" type="presParOf" srcId="{36222F71-9C1E-4F37-B12C-A6D436A8AFE2}" destId="{92F32D4E-2928-47A2-AF3F-89656FEB6451}" srcOrd="0" destOrd="0" presId="urn:microsoft.com/office/officeart/2005/8/layout/orgChart1"/>
    <dgm:cxn modelId="{0265418C-CAF2-40D4-BFB1-25F2F05DF3DD}" type="presParOf" srcId="{36222F71-9C1E-4F37-B12C-A6D436A8AFE2}" destId="{C9DD905A-6246-4C5E-B51B-36952C32B13B}" srcOrd="1" destOrd="0" presId="urn:microsoft.com/office/officeart/2005/8/layout/orgChart1"/>
    <dgm:cxn modelId="{2F5EAAA6-3A27-4E96-BBB1-D2BDDD197933}" type="presParOf" srcId="{C9DD905A-6246-4C5E-B51B-36952C32B13B}" destId="{DCCB40B3-F4AA-4478-9BF7-7A2ED1537DCC}" srcOrd="0" destOrd="0" presId="urn:microsoft.com/office/officeart/2005/8/layout/orgChart1"/>
    <dgm:cxn modelId="{31FC5F18-0060-43C5-9882-009E15EE01BE}" type="presParOf" srcId="{DCCB40B3-F4AA-4478-9BF7-7A2ED1537DCC}" destId="{B9A5BAEE-4316-4681-9660-3BFF5B513707}" srcOrd="0" destOrd="0" presId="urn:microsoft.com/office/officeart/2005/8/layout/orgChart1"/>
    <dgm:cxn modelId="{51F08975-08C2-42A6-8C00-C94C8C5F2A3F}" type="presParOf" srcId="{DCCB40B3-F4AA-4478-9BF7-7A2ED1537DCC}" destId="{3DC36B91-6F99-45F3-A813-173D5EC6492C}" srcOrd="1" destOrd="0" presId="urn:microsoft.com/office/officeart/2005/8/layout/orgChart1"/>
    <dgm:cxn modelId="{F6B1BEDA-53D9-45A0-8627-CE7660EED711}" type="presParOf" srcId="{C9DD905A-6246-4C5E-B51B-36952C32B13B}" destId="{D60BE434-445D-4AE4-BB15-FBAA9299F08F}" srcOrd="1" destOrd="0" presId="urn:microsoft.com/office/officeart/2005/8/layout/orgChart1"/>
    <dgm:cxn modelId="{D8B12BD0-6477-43B9-BEB3-74E43741A7B5}" type="presParOf" srcId="{C9DD905A-6246-4C5E-B51B-36952C32B13B}" destId="{E35D2F43-5B98-4FEE-918B-CD5D77AB93D7}" srcOrd="2" destOrd="0" presId="urn:microsoft.com/office/officeart/2005/8/layout/orgChart1"/>
    <dgm:cxn modelId="{1523045A-E4B2-4B0F-951C-2FFDF3454D33}" type="presParOf" srcId="{7106CAB2-5FF0-4065-B9DC-D64F5EAE3918}" destId="{8F383B99-BB3B-4252-B20C-E55E2A1D32D3}" srcOrd="2" destOrd="0" presId="urn:microsoft.com/office/officeart/2005/8/layout/orgChart1"/>
    <dgm:cxn modelId="{1F6DC2D3-0855-4B57-B16E-E75992823FA8}" type="presParOf" srcId="{BA34EF94-0ABE-49BD-9B14-15E06F2D1041}" destId="{6708AE97-1B32-4941-A994-C6552C73BD3B}" srcOrd="2" destOrd="0" presId="urn:microsoft.com/office/officeart/2005/8/layout/orgChart1"/>
    <dgm:cxn modelId="{35A2EFA1-01E4-47D8-8D28-889482198C9F}" type="presParOf" srcId="{367C582A-95C3-49F1-B217-C86F4C5E9371}" destId="{5D353929-E889-4083-9638-1871401037B9}" srcOrd="2" destOrd="0" presId="urn:microsoft.com/office/officeart/2005/8/layout/orgChart1"/>
    <dgm:cxn modelId="{3B1A4192-72CE-4110-923E-0737E132A1F0}" type="presParOf" srcId="{E9417821-085E-4E1C-A221-B9AC8EF5E2FA}" destId="{74774365-8A9C-4C46-92E5-2DAFFF394E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D39FD0-0157-4ED4-A8C5-4CD0128B4F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4FE517B-2134-4690-8F3B-359DE09F8B46}">
      <dgm:prSet phldrT="[Text]" custT="1"/>
      <dgm:spPr/>
      <dgm:t>
        <a:bodyPr/>
        <a:lstStyle/>
        <a:p>
          <a:r>
            <a:rPr lang="en-US" sz="1400" dirty="0" smtClean="0"/>
            <a:t>Urge to Use</a:t>
          </a:r>
          <a:endParaRPr lang="en-US" sz="1400" dirty="0"/>
        </a:p>
      </dgm:t>
    </dgm:pt>
    <dgm:pt modelId="{47CB6601-CFB1-4762-B4ED-64CEACCD992B}" type="parTrans" cxnId="{1D601DC0-6FC4-4930-996F-F82D8947FCCE}">
      <dgm:prSet/>
      <dgm:spPr/>
      <dgm:t>
        <a:bodyPr/>
        <a:lstStyle/>
        <a:p>
          <a:endParaRPr lang="en-US"/>
        </a:p>
      </dgm:t>
    </dgm:pt>
    <dgm:pt modelId="{0CF0A593-A044-4187-BB46-7719B72B7ACE}" type="sibTrans" cxnId="{1D601DC0-6FC4-4930-996F-F82D8947FCCE}">
      <dgm:prSet/>
      <dgm:spPr/>
      <dgm:t>
        <a:bodyPr/>
        <a:lstStyle/>
        <a:p>
          <a:endParaRPr lang="en-US"/>
        </a:p>
      </dgm:t>
    </dgm:pt>
    <dgm:pt modelId="{AFF3F191-63EB-46D2-9F45-6A5683B3BC68}">
      <dgm:prSet phldrT="[Text]" custT="1"/>
      <dgm:spPr/>
      <dgm:t>
        <a:bodyPr/>
        <a:lstStyle/>
        <a:p>
          <a:r>
            <a:rPr lang="en-US" sz="1400" dirty="0" smtClean="0"/>
            <a:t>Decision to use</a:t>
          </a:r>
          <a:endParaRPr lang="en-US" sz="1400" dirty="0"/>
        </a:p>
      </dgm:t>
    </dgm:pt>
    <dgm:pt modelId="{B2C54140-63C0-453C-9261-679D34F2A49D}" type="parTrans" cxnId="{8742A68C-C4A9-4F3A-856F-20AA54F6AC55}">
      <dgm:prSet/>
      <dgm:spPr/>
      <dgm:t>
        <a:bodyPr/>
        <a:lstStyle/>
        <a:p>
          <a:endParaRPr lang="en-US"/>
        </a:p>
      </dgm:t>
    </dgm:pt>
    <dgm:pt modelId="{725E69D4-B6E9-4B2B-9343-447A2F30C84B}" type="sibTrans" cxnId="{8742A68C-C4A9-4F3A-856F-20AA54F6AC55}">
      <dgm:prSet/>
      <dgm:spPr/>
      <dgm:t>
        <a:bodyPr/>
        <a:lstStyle/>
        <a:p>
          <a:endParaRPr lang="en-US"/>
        </a:p>
      </dgm:t>
    </dgm:pt>
    <dgm:pt modelId="{78AB0678-B984-4819-BD26-B5661A2659A3}">
      <dgm:prSet phldrT="[Text]" custT="1"/>
      <dgm:spPr/>
      <dgm:t>
        <a:bodyPr/>
        <a:lstStyle/>
        <a:p>
          <a:r>
            <a:rPr lang="en-US" sz="1400" dirty="0" smtClean="0"/>
            <a:t>Decision not to use</a:t>
          </a:r>
          <a:endParaRPr lang="en-US" sz="1400" dirty="0"/>
        </a:p>
      </dgm:t>
    </dgm:pt>
    <dgm:pt modelId="{4916BF19-122C-4778-A555-18378CE060BE}" type="parTrans" cxnId="{DA7DE558-4E2C-47CB-A3F8-652C83A49C03}">
      <dgm:prSet/>
      <dgm:spPr/>
      <dgm:t>
        <a:bodyPr/>
        <a:lstStyle/>
        <a:p>
          <a:endParaRPr lang="en-US"/>
        </a:p>
      </dgm:t>
    </dgm:pt>
    <dgm:pt modelId="{6B96308A-7072-4D7A-B15D-A8556EDDBF65}" type="sibTrans" cxnId="{DA7DE558-4E2C-47CB-A3F8-652C83A49C03}">
      <dgm:prSet/>
      <dgm:spPr/>
      <dgm:t>
        <a:bodyPr/>
        <a:lstStyle/>
        <a:p>
          <a:endParaRPr lang="en-US"/>
        </a:p>
      </dgm:t>
    </dgm:pt>
    <dgm:pt modelId="{C11E54E1-4414-4BC4-98CD-03DFCFCEECB9}">
      <dgm:prSet custT="1"/>
      <dgm:spPr/>
      <dgm:t>
        <a:bodyPr/>
        <a:lstStyle/>
        <a:p>
          <a:r>
            <a:rPr lang="en-US" sz="1400" dirty="0" smtClean="0"/>
            <a:t>Get Money</a:t>
          </a:r>
          <a:endParaRPr lang="en-US" sz="1400" dirty="0"/>
        </a:p>
      </dgm:t>
    </dgm:pt>
    <dgm:pt modelId="{4CC13560-A468-48B2-A91E-BC25E5C0EB78}" type="parTrans" cxnId="{74363150-79D4-46BD-B57E-BD246AB07E62}">
      <dgm:prSet/>
      <dgm:spPr/>
      <dgm:t>
        <a:bodyPr/>
        <a:lstStyle/>
        <a:p>
          <a:endParaRPr lang="en-US"/>
        </a:p>
      </dgm:t>
    </dgm:pt>
    <dgm:pt modelId="{F9DBEE27-1767-44AB-A9AC-8C548885CAC2}" type="sibTrans" cxnId="{74363150-79D4-46BD-B57E-BD246AB07E62}">
      <dgm:prSet/>
      <dgm:spPr/>
      <dgm:t>
        <a:bodyPr/>
        <a:lstStyle/>
        <a:p>
          <a:endParaRPr lang="en-US"/>
        </a:p>
      </dgm:t>
    </dgm:pt>
    <dgm:pt modelId="{50B12EA9-8917-4A29-AF07-4E6C967F33DB}">
      <dgm:prSet/>
      <dgm:spPr/>
      <dgm:t>
        <a:bodyPr/>
        <a:lstStyle/>
        <a:p>
          <a:r>
            <a:rPr lang="en-US" dirty="0" smtClean="0"/>
            <a:t>Engage in Abstinence Behavior, </a:t>
          </a:r>
          <a:r>
            <a:rPr lang="en-US" dirty="0" err="1" smtClean="0"/>
            <a:t>eg</a:t>
          </a:r>
          <a:r>
            <a:rPr lang="en-US" dirty="0" smtClean="0"/>
            <a:t>. call sponsor</a:t>
          </a:r>
          <a:endParaRPr lang="en-US" dirty="0"/>
        </a:p>
      </dgm:t>
    </dgm:pt>
    <dgm:pt modelId="{2568AFD4-3F32-4EF1-8DA7-F3BA4B4A24B7}" type="parTrans" cxnId="{5A1B04AA-D9BF-4F13-9C1B-20F76EF18CF2}">
      <dgm:prSet/>
      <dgm:spPr/>
      <dgm:t>
        <a:bodyPr/>
        <a:lstStyle/>
        <a:p>
          <a:endParaRPr lang="en-US"/>
        </a:p>
      </dgm:t>
    </dgm:pt>
    <dgm:pt modelId="{FF3FCFCB-FCB9-438F-ACCF-324646EDF286}" type="sibTrans" cxnId="{5A1B04AA-D9BF-4F13-9C1B-20F76EF18CF2}">
      <dgm:prSet/>
      <dgm:spPr/>
      <dgm:t>
        <a:bodyPr/>
        <a:lstStyle/>
        <a:p>
          <a:endParaRPr lang="en-US"/>
        </a:p>
      </dgm:t>
    </dgm:pt>
    <dgm:pt modelId="{BE8323F8-A1EE-4B98-9B8C-1656AB96C46C}">
      <dgm:prSet custT="1"/>
      <dgm:spPr/>
      <dgm:t>
        <a:bodyPr/>
        <a:lstStyle/>
        <a:p>
          <a:r>
            <a:rPr lang="en-US" sz="1400" dirty="0" smtClean="0"/>
            <a:t>Recovery Behavior </a:t>
          </a:r>
          <a:r>
            <a:rPr lang="en-US" sz="1400" dirty="0" err="1" smtClean="0"/>
            <a:t>eg</a:t>
          </a:r>
          <a:r>
            <a:rPr lang="en-US" sz="1400" dirty="0" smtClean="0"/>
            <a:t>. go to work, be honest,  manage family etc</a:t>
          </a:r>
          <a:endParaRPr lang="en-US" sz="1400" dirty="0"/>
        </a:p>
      </dgm:t>
    </dgm:pt>
    <dgm:pt modelId="{0549ACB0-5BA9-431E-A119-CDEB9768CE3C}" type="parTrans" cxnId="{CA4BB6F1-D537-40FD-9D1B-4587A6A54A6F}">
      <dgm:prSet/>
      <dgm:spPr/>
      <dgm:t>
        <a:bodyPr/>
        <a:lstStyle/>
        <a:p>
          <a:endParaRPr lang="en-US"/>
        </a:p>
      </dgm:t>
    </dgm:pt>
    <dgm:pt modelId="{6A8DDB9F-49AE-40DD-8F0B-AE44D20AD95F}" type="sibTrans" cxnId="{CA4BB6F1-D537-40FD-9D1B-4587A6A54A6F}">
      <dgm:prSet/>
      <dgm:spPr/>
      <dgm:t>
        <a:bodyPr/>
        <a:lstStyle/>
        <a:p>
          <a:endParaRPr lang="en-US"/>
        </a:p>
      </dgm:t>
    </dgm:pt>
    <dgm:pt modelId="{2688D3F0-F722-48CB-851C-123D14FFDDC2}">
      <dgm:prSet custT="1"/>
      <dgm:spPr/>
      <dgm:t>
        <a:bodyPr/>
        <a:lstStyle/>
        <a:p>
          <a:r>
            <a:rPr lang="en-US" sz="1400" dirty="0" smtClean="0"/>
            <a:t>Go to dealer</a:t>
          </a:r>
          <a:endParaRPr lang="en-US" sz="1400" dirty="0"/>
        </a:p>
      </dgm:t>
    </dgm:pt>
    <dgm:pt modelId="{3662F6A6-DBE4-4A3E-83EC-2EBAB3123FB4}" type="parTrans" cxnId="{CD9F5B23-9919-4769-B63C-0247F66F25E2}">
      <dgm:prSet/>
      <dgm:spPr/>
      <dgm:t>
        <a:bodyPr/>
        <a:lstStyle/>
        <a:p>
          <a:endParaRPr lang="en-US"/>
        </a:p>
      </dgm:t>
    </dgm:pt>
    <dgm:pt modelId="{8CEB9A55-BE89-4268-8CC9-9F74479466C1}" type="sibTrans" cxnId="{CD9F5B23-9919-4769-B63C-0247F66F25E2}">
      <dgm:prSet/>
      <dgm:spPr/>
      <dgm:t>
        <a:bodyPr/>
        <a:lstStyle/>
        <a:p>
          <a:endParaRPr lang="en-US"/>
        </a:p>
      </dgm:t>
    </dgm:pt>
    <dgm:pt modelId="{9176AF01-6D91-4B73-AAAD-CF15AD84846B}">
      <dgm:prSet custT="1"/>
      <dgm:spPr/>
      <dgm:t>
        <a:bodyPr/>
        <a:lstStyle/>
        <a:p>
          <a:r>
            <a:rPr lang="en-US" sz="1400" dirty="0" smtClean="0"/>
            <a:t>Late Stage Recovery Behavior</a:t>
          </a:r>
          <a:endParaRPr lang="en-US" sz="1400" dirty="0"/>
        </a:p>
      </dgm:t>
    </dgm:pt>
    <dgm:pt modelId="{8C006DF3-6CEF-4A12-A3A8-0259D438E39E}" type="parTrans" cxnId="{B739D1F7-2AD9-43B2-878C-2648D54070BF}">
      <dgm:prSet/>
      <dgm:spPr/>
      <dgm:t>
        <a:bodyPr/>
        <a:lstStyle/>
        <a:p>
          <a:endParaRPr lang="en-US"/>
        </a:p>
      </dgm:t>
    </dgm:pt>
    <dgm:pt modelId="{9FB50C78-AB82-471A-8414-8709766DAEC2}" type="sibTrans" cxnId="{B739D1F7-2AD9-43B2-878C-2648D54070BF}">
      <dgm:prSet/>
      <dgm:spPr/>
      <dgm:t>
        <a:bodyPr/>
        <a:lstStyle/>
        <a:p>
          <a:endParaRPr lang="en-US"/>
        </a:p>
      </dgm:t>
    </dgm:pt>
    <dgm:pt modelId="{27B3DCC6-6555-4A6A-986A-D2ACE0FA7B1E}">
      <dgm:prSet custT="1"/>
      <dgm:spPr/>
      <dgm:t>
        <a:bodyPr/>
        <a:lstStyle/>
        <a:p>
          <a:r>
            <a:rPr lang="en-US" sz="1400" dirty="0" smtClean="0"/>
            <a:t>Use</a:t>
          </a:r>
          <a:endParaRPr lang="en-US" sz="1400" dirty="0"/>
        </a:p>
      </dgm:t>
    </dgm:pt>
    <dgm:pt modelId="{B193C6F8-8B18-4CFD-95B4-BF663142D638}" type="parTrans" cxnId="{6B26E48F-BCB1-4A61-9BF3-05CFFEF504DF}">
      <dgm:prSet/>
      <dgm:spPr/>
      <dgm:t>
        <a:bodyPr/>
        <a:lstStyle/>
        <a:p>
          <a:endParaRPr lang="en-US"/>
        </a:p>
      </dgm:t>
    </dgm:pt>
    <dgm:pt modelId="{E11C666F-C1D3-496B-A046-7CF72FBC2089}" type="sibTrans" cxnId="{6B26E48F-BCB1-4A61-9BF3-05CFFEF504DF}">
      <dgm:prSet/>
      <dgm:spPr/>
      <dgm:t>
        <a:bodyPr/>
        <a:lstStyle/>
        <a:p>
          <a:endParaRPr lang="en-US"/>
        </a:p>
      </dgm:t>
    </dgm:pt>
    <dgm:pt modelId="{334F6FAA-5B91-44F0-B0D5-3870552FD0B5}">
      <dgm:prSet custT="1"/>
      <dgm:spPr/>
      <dgm:t>
        <a:bodyPr/>
        <a:lstStyle/>
        <a:p>
          <a:r>
            <a:rPr lang="en-US" sz="1400" dirty="0" smtClean="0"/>
            <a:t>Drug wears off, crash</a:t>
          </a:r>
          <a:endParaRPr lang="en-US" sz="1400" dirty="0"/>
        </a:p>
      </dgm:t>
    </dgm:pt>
    <dgm:pt modelId="{55D00975-02AD-4030-B91A-1AD90D3BBA6A}" type="parTrans" cxnId="{9DBD24FD-51D9-4C8B-8256-EF5627C2366E}">
      <dgm:prSet/>
      <dgm:spPr/>
      <dgm:t>
        <a:bodyPr/>
        <a:lstStyle/>
        <a:p>
          <a:endParaRPr lang="en-US"/>
        </a:p>
      </dgm:t>
    </dgm:pt>
    <dgm:pt modelId="{B275766D-5115-45A7-ABE1-0D7E88D32819}" type="sibTrans" cxnId="{9DBD24FD-51D9-4C8B-8256-EF5627C2366E}">
      <dgm:prSet/>
      <dgm:spPr/>
      <dgm:t>
        <a:bodyPr/>
        <a:lstStyle/>
        <a:p>
          <a:endParaRPr lang="en-US"/>
        </a:p>
      </dgm:t>
    </dgm:pt>
    <dgm:pt modelId="{AE3DA8AD-9983-4D31-BB6D-81A3DCFCDF01}" type="pres">
      <dgm:prSet presAssocID="{4AD39FD0-0157-4ED4-A8C5-4CD0128B4FEC}" presName="hierChild1" presStyleCnt="0">
        <dgm:presLayoutVars>
          <dgm:orgChart val="1"/>
          <dgm:chPref val="1"/>
          <dgm:dir/>
          <dgm:animOne val="branch"/>
          <dgm:animLvl val="lvl"/>
          <dgm:resizeHandles/>
        </dgm:presLayoutVars>
      </dgm:prSet>
      <dgm:spPr/>
      <dgm:t>
        <a:bodyPr/>
        <a:lstStyle/>
        <a:p>
          <a:endParaRPr lang="en-US"/>
        </a:p>
      </dgm:t>
    </dgm:pt>
    <dgm:pt modelId="{E9417821-085E-4E1C-A221-B9AC8EF5E2FA}" type="pres">
      <dgm:prSet presAssocID="{54FE517B-2134-4690-8F3B-359DE09F8B46}" presName="hierRoot1" presStyleCnt="0">
        <dgm:presLayoutVars>
          <dgm:hierBranch val="init"/>
        </dgm:presLayoutVars>
      </dgm:prSet>
      <dgm:spPr/>
    </dgm:pt>
    <dgm:pt modelId="{20C3E19D-05AF-425D-B5D6-FF7748478AD0}" type="pres">
      <dgm:prSet presAssocID="{54FE517B-2134-4690-8F3B-359DE09F8B46}" presName="rootComposite1" presStyleCnt="0"/>
      <dgm:spPr/>
    </dgm:pt>
    <dgm:pt modelId="{C25582F3-8395-49BB-BB69-1F106AFDF9CB}" type="pres">
      <dgm:prSet presAssocID="{54FE517B-2134-4690-8F3B-359DE09F8B46}" presName="rootText1" presStyleLbl="node0" presStyleIdx="0" presStyleCnt="1">
        <dgm:presLayoutVars>
          <dgm:chPref val="3"/>
        </dgm:presLayoutVars>
      </dgm:prSet>
      <dgm:spPr/>
      <dgm:t>
        <a:bodyPr/>
        <a:lstStyle/>
        <a:p>
          <a:endParaRPr lang="en-US"/>
        </a:p>
      </dgm:t>
    </dgm:pt>
    <dgm:pt modelId="{AD006536-957B-46C0-8595-EC56BF004192}" type="pres">
      <dgm:prSet presAssocID="{54FE517B-2134-4690-8F3B-359DE09F8B46}" presName="rootConnector1" presStyleLbl="node1" presStyleIdx="0" presStyleCnt="0"/>
      <dgm:spPr/>
      <dgm:t>
        <a:bodyPr/>
        <a:lstStyle/>
        <a:p>
          <a:endParaRPr lang="en-US"/>
        </a:p>
      </dgm:t>
    </dgm:pt>
    <dgm:pt modelId="{D2615DF8-8E70-45EE-8AD5-6905243D59F8}" type="pres">
      <dgm:prSet presAssocID="{54FE517B-2134-4690-8F3B-359DE09F8B46}" presName="hierChild2" presStyleCnt="0"/>
      <dgm:spPr/>
    </dgm:pt>
    <dgm:pt modelId="{AEA78440-5A94-4126-8092-C139957A76E3}" type="pres">
      <dgm:prSet presAssocID="{B2C54140-63C0-453C-9261-679D34F2A49D}" presName="Name37" presStyleLbl="parChTrans1D2" presStyleIdx="0" presStyleCnt="2"/>
      <dgm:spPr/>
      <dgm:t>
        <a:bodyPr/>
        <a:lstStyle/>
        <a:p>
          <a:endParaRPr lang="en-US"/>
        </a:p>
      </dgm:t>
    </dgm:pt>
    <dgm:pt modelId="{E1300D6D-9915-4764-B214-03487EBE6F54}" type="pres">
      <dgm:prSet presAssocID="{AFF3F191-63EB-46D2-9F45-6A5683B3BC68}" presName="hierRoot2" presStyleCnt="0">
        <dgm:presLayoutVars>
          <dgm:hierBranch val="init"/>
        </dgm:presLayoutVars>
      </dgm:prSet>
      <dgm:spPr/>
    </dgm:pt>
    <dgm:pt modelId="{2A8DB4C9-1C18-41B6-ACD6-397A42B5883E}" type="pres">
      <dgm:prSet presAssocID="{AFF3F191-63EB-46D2-9F45-6A5683B3BC68}" presName="rootComposite" presStyleCnt="0"/>
      <dgm:spPr/>
    </dgm:pt>
    <dgm:pt modelId="{9EDF775E-6EA4-4DAC-872F-8A9FF8649A81}" type="pres">
      <dgm:prSet presAssocID="{AFF3F191-63EB-46D2-9F45-6A5683B3BC68}" presName="rootText" presStyleLbl="node2" presStyleIdx="0" presStyleCnt="2">
        <dgm:presLayoutVars>
          <dgm:chPref val="3"/>
        </dgm:presLayoutVars>
      </dgm:prSet>
      <dgm:spPr/>
      <dgm:t>
        <a:bodyPr/>
        <a:lstStyle/>
        <a:p>
          <a:endParaRPr lang="en-US"/>
        </a:p>
      </dgm:t>
    </dgm:pt>
    <dgm:pt modelId="{D48B7C26-62B3-4BD4-8FB1-C0251AB115F9}" type="pres">
      <dgm:prSet presAssocID="{AFF3F191-63EB-46D2-9F45-6A5683B3BC68}" presName="rootConnector" presStyleLbl="node2" presStyleIdx="0" presStyleCnt="2"/>
      <dgm:spPr/>
      <dgm:t>
        <a:bodyPr/>
        <a:lstStyle/>
        <a:p>
          <a:endParaRPr lang="en-US"/>
        </a:p>
      </dgm:t>
    </dgm:pt>
    <dgm:pt modelId="{5D9DD66E-0DB7-4000-B9B5-9A6E2074AA6F}" type="pres">
      <dgm:prSet presAssocID="{AFF3F191-63EB-46D2-9F45-6A5683B3BC68}" presName="hierChild4" presStyleCnt="0"/>
      <dgm:spPr/>
    </dgm:pt>
    <dgm:pt modelId="{5C32A9CE-67AD-4934-B5E6-3F944F3801CA}" type="pres">
      <dgm:prSet presAssocID="{4CC13560-A468-48B2-A91E-BC25E5C0EB78}" presName="Name37" presStyleLbl="parChTrans1D3" presStyleIdx="0" presStyleCnt="2"/>
      <dgm:spPr/>
      <dgm:t>
        <a:bodyPr/>
        <a:lstStyle/>
        <a:p>
          <a:endParaRPr lang="en-US"/>
        </a:p>
      </dgm:t>
    </dgm:pt>
    <dgm:pt modelId="{CB7AF25D-31E9-408A-B0C9-60A9CC7B737D}" type="pres">
      <dgm:prSet presAssocID="{C11E54E1-4414-4BC4-98CD-03DFCFCEECB9}" presName="hierRoot2" presStyleCnt="0">
        <dgm:presLayoutVars>
          <dgm:hierBranch val="init"/>
        </dgm:presLayoutVars>
      </dgm:prSet>
      <dgm:spPr/>
    </dgm:pt>
    <dgm:pt modelId="{5CA1DB47-B8FC-4E80-8251-2DC520E70DCF}" type="pres">
      <dgm:prSet presAssocID="{C11E54E1-4414-4BC4-98CD-03DFCFCEECB9}" presName="rootComposite" presStyleCnt="0"/>
      <dgm:spPr/>
    </dgm:pt>
    <dgm:pt modelId="{0E5FFC5D-91EA-4A4B-B3E6-E9AE2843ECED}" type="pres">
      <dgm:prSet presAssocID="{C11E54E1-4414-4BC4-98CD-03DFCFCEECB9}" presName="rootText" presStyleLbl="node3" presStyleIdx="0" presStyleCnt="2" custLinFactNeighborX="-20557" custLinFactNeighborY="-993">
        <dgm:presLayoutVars>
          <dgm:chPref val="3"/>
        </dgm:presLayoutVars>
      </dgm:prSet>
      <dgm:spPr/>
      <dgm:t>
        <a:bodyPr/>
        <a:lstStyle/>
        <a:p>
          <a:endParaRPr lang="en-US"/>
        </a:p>
      </dgm:t>
    </dgm:pt>
    <dgm:pt modelId="{51B1F3C6-62A7-490D-967C-3A3B1E533964}" type="pres">
      <dgm:prSet presAssocID="{C11E54E1-4414-4BC4-98CD-03DFCFCEECB9}" presName="rootConnector" presStyleLbl="node3" presStyleIdx="0" presStyleCnt="2"/>
      <dgm:spPr/>
      <dgm:t>
        <a:bodyPr/>
        <a:lstStyle/>
        <a:p>
          <a:endParaRPr lang="en-US"/>
        </a:p>
      </dgm:t>
    </dgm:pt>
    <dgm:pt modelId="{76128B5A-0699-4E10-9D23-A3466B606A99}" type="pres">
      <dgm:prSet presAssocID="{C11E54E1-4414-4BC4-98CD-03DFCFCEECB9}" presName="hierChild4" presStyleCnt="0"/>
      <dgm:spPr/>
    </dgm:pt>
    <dgm:pt modelId="{E37305AA-0AFF-4C30-9DC8-30D52E70B8E0}" type="pres">
      <dgm:prSet presAssocID="{3662F6A6-DBE4-4A3E-83EC-2EBAB3123FB4}" presName="Name37" presStyleLbl="parChTrans1D4" presStyleIdx="0" presStyleCnt="5"/>
      <dgm:spPr/>
      <dgm:t>
        <a:bodyPr/>
        <a:lstStyle/>
        <a:p>
          <a:endParaRPr lang="en-US"/>
        </a:p>
      </dgm:t>
    </dgm:pt>
    <dgm:pt modelId="{D03C1F03-A001-403C-BFF3-4A8E4C4F225E}" type="pres">
      <dgm:prSet presAssocID="{2688D3F0-F722-48CB-851C-123D14FFDDC2}" presName="hierRoot2" presStyleCnt="0">
        <dgm:presLayoutVars>
          <dgm:hierBranch val="init"/>
        </dgm:presLayoutVars>
      </dgm:prSet>
      <dgm:spPr/>
    </dgm:pt>
    <dgm:pt modelId="{8B706527-2DA3-4788-8D65-CB69B0C9B906}" type="pres">
      <dgm:prSet presAssocID="{2688D3F0-F722-48CB-851C-123D14FFDDC2}" presName="rootComposite" presStyleCnt="0"/>
      <dgm:spPr/>
    </dgm:pt>
    <dgm:pt modelId="{CF184447-E11E-4892-BFD2-E7B1BE618561}" type="pres">
      <dgm:prSet presAssocID="{2688D3F0-F722-48CB-851C-123D14FFDDC2}" presName="rootText" presStyleLbl="node4" presStyleIdx="0" presStyleCnt="5" custLinFactNeighborX="-32520" custLinFactNeighborY="564">
        <dgm:presLayoutVars>
          <dgm:chPref val="3"/>
        </dgm:presLayoutVars>
      </dgm:prSet>
      <dgm:spPr/>
      <dgm:t>
        <a:bodyPr/>
        <a:lstStyle/>
        <a:p>
          <a:endParaRPr lang="en-US"/>
        </a:p>
      </dgm:t>
    </dgm:pt>
    <dgm:pt modelId="{26991C72-A265-456B-9803-35068AE987FC}" type="pres">
      <dgm:prSet presAssocID="{2688D3F0-F722-48CB-851C-123D14FFDDC2}" presName="rootConnector" presStyleLbl="node4" presStyleIdx="0" presStyleCnt="5"/>
      <dgm:spPr/>
      <dgm:t>
        <a:bodyPr/>
        <a:lstStyle/>
        <a:p>
          <a:endParaRPr lang="en-US"/>
        </a:p>
      </dgm:t>
    </dgm:pt>
    <dgm:pt modelId="{E1325330-FB21-463F-90D9-1F94EA595BEA}" type="pres">
      <dgm:prSet presAssocID="{2688D3F0-F722-48CB-851C-123D14FFDDC2}" presName="hierChild4" presStyleCnt="0"/>
      <dgm:spPr/>
    </dgm:pt>
    <dgm:pt modelId="{BD97A285-DE86-4957-AF46-4C4DD1389D9B}" type="pres">
      <dgm:prSet presAssocID="{B193C6F8-8B18-4CFD-95B4-BF663142D638}" presName="Name37" presStyleLbl="parChTrans1D4" presStyleIdx="1" presStyleCnt="5"/>
      <dgm:spPr/>
      <dgm:t>
        <a:bodyPr/>
        <a:lstStyle/>
        <a:p>
          <a:endParaRPr lang="en-US"/>
        </a:p>
      </dgm:t>
    </dgm:pt>
    <dgm:pt modelId="{F9A1A758-0794-40DF-9F1D-4CAB59F30984}" type="pres">
      <dgm:prSet presAssocID="{27B3DCC6-6555-4A6A-986A-D2ACE0FA7B1E}" presName="hierRoot2" presStyleCnt="0">
        <dgm:presLayoutVars>
          <dgm:hierBranch val="init"/>
        </dgm:presLayoutVars>
      </dgm:prSet>
      <dgm:spPr/>
    </dgm:pt>
    <dgm:pt modelId="{702FA12C-73F0-4270-8CCF-EF444325A42E}" type="pres">
      <dgm:prSet presAssocID="{27B3DCC6-6555-4A6A-986A-D2ACE0FA7B1E}" presName="rootComposite" presStyleCnt="0"/>
      <dgm:spPr/>
    </dgm:pt>
    <dgm:pt modelId="{654944D1-43C4-443D-84B0-9ABA0FE8C12C}" type="pres">
      <dgm:prSet presAssocID="{27B3DCC6-6555-4A6A-986A-D2ACE0FA7B1E}" presName="rootText" presStyleLbl="node4" presStyleIdx="1" presStyleCnt="5" custScaleY="87300" custLinFactNeighborX="-68409" custLinFactNeighborY="2121">
        <dgm:presLayoutVars>
          <dgm:chPref val="3"/>
        </dgm:presLayoutVars>
      </dgm:prSet>
      <dgm:spPr/>
      <dgm:t>
        <a:bodyPr/>
        <a:lstStyle/>
        <a:p>
          <a:endParaRPr lang="en-US"/>
        </a:p>
      </dgm:t>
    </dgm:pt>
    <dgm:pt modelId="{016880EF-543F-4310-AC86-0771CF201C6A}" type="pres">
      <dgm:prSet presAssocID="{27B3DCC6-6555-4A6A-986A-D2ACE0FA7B1E}" presName="rootConnector" presStyleLbl="node4" presStyleIdx="1" presStyleCnt="5"/>
      <dgm:spPr/>
      <dgm:t>
        <a:bodyPr/>
        <a:lstStyle/>
        <a:p>
          <a:endParaRPr lang="en-US"/>
        </a:p>
      </dgm:t>
    </dgm:pt>
    <dgm:pt modelId="{4FBB73A4-3350-4E37-8667-2CD9F66689FA}" type="pres">
      <dgm:prSet presAssocID="{27B3DCC6-6555-4A6A-986A-D2ACE0FA7B1E}" presName="hierChild4" presStyleCnt="0"/>
      <dgm:spPr/>
    </dgm:pt>
    <dgm:pt modelId="{E086DFCC-73ED-4995-9B78-B82F385FBF81}" type="pres">
      <dgm:prSet presAssocID="{55D00975-02AD-4030-B91A-1AD90D3BBA6A}" presName="Name37" presStyleLbl="parChTrans1D4" presStyleIdx="2" presStyleCnt="5"/>
      <dgm:spPr/>
      <dgm:t>
        <a:bodyPr/>
        <a:lstStyle/>
        <a:p>
          <a:endParaRPr lang="en-US"/>
        </a:p>
      </dgm:t>
    </dgm:pt>
    <dgm:pt modelId="{DCFD8D6B-146E-40BE-B349-AC40929C88EC}" type="pres">
      <dgm:prSet presAssocID="{334F6FAA-5B91-44F0-B0D5-3870552FD0B5}" presName="hierRoot2" presStyleCnt="0">
        <dgm:presLayoutVars>
          <dgm:hierBranch val="init"/>
        </dgm:presLayoutVars>
      </dgm:prSet>
      <dgm:spPr/>
    </dgm:pt>
    <dgm:pt modelId="{6662196D-1806-4461-8B84-735F5899F330}" type="pres">
      <dgm:prSet presAssocID="{334F6FAA-5B91-44F0-B0D5-3870552FD0B5}" presName="rootComposite" presStyleCnt="0"/>
      <dgm:spPr/>
    </dgm:pt>
    <dgm:pt modelId="{CA08CAE6-1DC5-40F3-B878-E04756719AA0}" type="pres">
      <dgm:prSet presAssocID="{334F6FAA-5B91-44F0-B0D5-3870552FD0B5}" presName="rootText" presStyleLbl="node4" presStyleIdx="2" presStyleCnt="5" custLinFactX="-17335" custLinFactNeighborX="-100000" custLinFactNeighborY="-19512">
        <dgm:presLayoutVars>
          <dgm:chPref val="3"/>
        </dgm:presLayoutVars>
      </dgm:prSet>
      <dgm:spPr/>
      <dgm:t>
        <a:bodyPr/>
        <a:lstStyle/>
        <a:p>
          <a:endParaRPr lang="en-US"/>
        </a:p>
      </dgm:t>
    </dgm:pt>
    <dgm:pt modelId="{C9F223A9-08B9-4454-892D-C05F4693DEFD}" type="pres">
      <dgm:prSet presAssocID="{334F6FAA-5B91-44F0-B0D5-3870552FD0B5}" presName="rootConnector" presStyleLbl="node4" presStyleIdx="2" presStyleCnt="5"/>
      <dgm:spPr/>
      <dgm:t>
        <a:bodyPr/>
        <a:lstStyle/>
        <a:p>
          <a:endParaRPr lang="en-US"/>
        </a:p>
      </dgm:t>
    </dgm:pt>
    <dgm:pt modelId="{6937E217-C461-4E62-895A-56E53DE3A1E4}" type="pres">
      <dgm:prSet presAssocID="{334F6FAA-5B91-44F0-B0D5-3870552FD0B5}" presName="hierChild4" presStyleCnt="0"/>
      <dgm:spPr/>
    </dgm:pt>
    <dgm:pt modelId="{CF9CCDB5-EB99-4F33-B140-C7C2A0B57C41}" type="pres">
      <dgm:prSet presAssocID="{334F6FAA-5B91-44F0-B0D5-3870552FD0B5}" presName="hierChild5" presStyleCnt="0"/>
      <dgm:spPr/>
    </dgm:pt>
    <dgm:pt modelId="{4763D584-2201-41F4-ACDC-9D0F683F31E3}" type="pres">
      <dgm:prSet presAssocID="{27B3DCC6-6555-4A6A-986A-D2ACE0FA7B1E}" presName="hierChild5" presStyleCnt="0"/>
      <dgm:spPr/>
    </dgm:pt>
    <dgm:pt modelId="{505B834B-C810-4EC0-8717-3A0E6BFD623B}" type="pres">
      <dgm:prSet presAssocID="{2688D3F0-F722-48CB-851C-123D14FFDDC2}" presName="hierChild5" presStyleCnt="0"/>
      <dgm:spPr/>
    </dgm:pt>
    <dgm:pt modelId="{110CD322-9E9B-4CED-A03A-181F2A2D1915}" type="pres">
      <dgm:prSet presAssocID="{C11E54E1-4414-4BC4-98CD-03DFCFCEECB9}" presName="hierChild5" presStyleCnt="0"/>
      <dgm:spPr/>
    </dgm:pt>
    <dgm:pt modelId="{596E5F46-D7FE-49FC-81BA-58823F68FF63}" type="pres">
      <dgm:prSet presAssocID="{AFF3F191-63EB-46D2-9F45-6A5683B3BC68}" presName="hierChild5" presStyleCnt="0"/>
      <dgm:spPr/>
    </dgm:pt>
    <dgm:pt modelId="{92626C5E-DDFA-40CD-BBC6-0C1FD4DB612B}" type="pres">
      <dgm:prSet presAssocID="{4916BF19-122C-4778-A555-18378CE060BE}" presName="Name37" presStyleLbl="parChTrans1D2" presStyleIdx="1" presStyleCnt="2"/>
      <dgm:spPr/>
      <dgm:t>
        <a:bodyPr/>
        <a:lstStyle/>
        <a:p>
          <a:endParaRPr lang="en-US"/>
        </a:p>
      </dgm:t>
    </dgm:pt>
    <dgm:pt modelId="{367C582A-95C3-49F1-B217-C86F4C5E9371}" type="pres">
      <dgm:prSet presAssocID="{78AB0678-B984-4819-BD26-B5661A2659A3}" presName="hierRoot2" presStyleCnt="0">
        <dgm:presLayoutVars>
          <dgm:hierBranch val="init"/>
        </dgm:presLayoutVars>
      </dgm:prSet>
      <dgm:spPr/>
    </dgm:pt>
    <dgm:pt modelId="{0C7AA09B-8DBB-492B-B6AA-4CB9B7996474}" type="pres">
      <dgm:prSet presAssocID="{78AB0678-B984-4819-BD26-B5661A2659A3}" presName="rootComposite" presStyleCnt="0"/>
      <dgm:spPr/>
    </dgm:pt>
    <dgm:pt modelId="{A499DA0D-00F2-4116-8103-3F5D6E13E3BE}" type="pres">
      <dgm:prSet presAssocID="{78AB0678-B984-4819-BD26-B5661A2659A3}" presName="rootText" presStyleLbl="node2" presStyleIdx="1" presStyleCnt="2">
        <dgm:presLayoutVars>
          <dgm:chPref val="3"/>
        </dgm:presLayoutVars>
      </dgm:prSet>
      <dgm:spPr/>
      <dgm:t>
        <a:bodyPr/>
        <a:lstStyle/>
        <a:p>
          <a:endParaRPr lang="en-US"/>
        </a:p>
      </dgm:t>
    </dgm:pt>
    <dgm:pt modelId="{46B66A66-9280-4164-B0A2-6245B049DBB9}" type="pres">
      <dgm:prSet presAssocID="{78AB0678-B984-4819-BD26-B5661A2659A3}" presName="rootConnector" presStyleLbl="node2" presStyleIdx="1" presStyleCnt="2"/>
      <dgm:spPr/>
      <dgm:t>
        <a:bodyPr/>
        <a:lstStyle/>
        <a:p>
          <a:endParaRPr lang="en-US"/>
        </a:p>
      </dgm:t>
    </dgm:pt>
    <dgm:pt modelId="{959D70C2-64D6-4F92-8390-E8CF069332E8}" type="pres">
      <dgm:prSet presAssocID="{78AB0678-B984-4819-BD26-B5661A2659A3}" presName="hierChild4" presStyleCnt="0"/>
      <dgm:spPr/>
    </dgm:pt>
    <dgm:pt modelId="{087A4A3B-015D-4C28-95E8-A1DA1D3A08E2}" type="pres">
      <dgm:prSet presAssocID="{2568AFD4-3F32-4EF1-8DA7-F3BA4B4A24B7}" presName="Name37" presStyleLbl="parChTrans1D3" presStyleIdx="1" presStyleCnt="2"/>
      <dgm:spPr/>
      <dgm:t>
        <a:bodyPr/>
        <a:lstStyle/>
        <a:p>
          <a:endParaRPr lang="en-US"/>
        </a:p>
      </dgm:t>
    </dgm:pt>
    <dgm:pt modelId="{BA34EF94-0ABE-49BD-9B14-15E06F2D1041}" type="pres">
      <dgm:prSet presAssocID="{50B12EA9-8917-4A29-AF07-4E6C967F33DB}" presName="hierRoot2" presStyleCnt="0">
        <dgm:presLayoutVars>
          <dgm:hierBranch val="init"/>
        </dgm:presLayoutVars>
      </dgm:prSet>
      <dgm:spPr/>
    </dgm:pt>
    <dgm:pt modelId="{E1C605B7-7C3F-4826-B885-517E1F302330}" type="pres">
      <dgm:prSet presAssocID="{50B12EA9-8917-4A29-AF07-4E6C967F33DB}" presName="rootComposite" presStyleCnt="0"/>
      <dgm:spPr/>
    </dgm:pt>
    <dgm:pt modelId="{C7ADC9D6-6718-4953-9E38-DFE34DF165C3}" type="pres">
      <dgm:prSet presAssocID="{50B12EA9-8917-4A29-AF07-4E6C967F33DB}" presName="rootText" presStyleLbl="node3" presStyleIdx="1" presStyleCnt="2" custLinFactNeighborX="43871" custLinFactNeighborY="-993">
        <dgm:presLayoutVars>
          <dgm:chPref val="3"/>
        </dgm:presLayoutVars>
      </dgm:prSet>
      <dgm:spPr/>
      <dgm:t>
        <a:bodyPr/>
        <a:lstStyle/>
        <a:p>
          <a:endParaRPr lang="en-US"/>
        </a:p>
      </dgm:t>
    </dgm:pt>
    <dgm:pt modelId="{7C32EE96-B988-44A9-B09F-5E364D2007E5}" type="pres">
      <dgm:prSet presAssocID="{50B12EA9-8917-4A29-AF07-4E6C967F33DB}" presName="rootConnector" presStyleLbl="node3" presStyleIdx="1" presStyleCnt="2"/>
      <dgm:spPr/>
      <dgm:t>
        <a:bodyPr/>
        <a:lstStyle/>
        <a:p>
          <a:endParaRPr lang="en-US"/>
        </a:p>
      </dgm:t>
    </dgm:pt>
    <dgm:pt modelId="{9DCEEF74-AABC-4C60-8614-7B591720047C}" type="pres">
      <dgm:prSet presAssocID="{50B12EA9-8917-4A29-AF07-4E6C967F33DB}" presName="hierChild4" presStyleCnt="0"/>
      <dgm:spPr/>
    </dgm:pt>
    <dgm:pt modelId="{038A3894-A9AA-4558-AFAA-6DB6BFEE25FF}" type="pres">
      <dgm:prSet presAssocID="{0549ACB0-5BA9-431E-A119-CDEB9768CE3C}" presName="Name37" presStyleLbl="parChTrans1D4" presStyleIdx="3" presStyleCnt="5"/>
      <dgm:spPr/>
      <dgm:t>
        <a:bodyPr/>
        <a:lstStyle/>
        <a:p>
          <a:endParaRPr lang="en-US"/>
        </a:p>
      </dgm:t>
    </dgm:pt>
    <dgm:pt modelId="{7106CAB2-5FF0-4065-B9DC-D64F5EAE3918}" type="pres">
      <dgm:prSet presAssocID="{BE8323F8-A1EE-4B98-9B8C-1656AB96C46C}" presName="hierRoot2" presStyleCnt="0">
        <dgm:presLayoutVars>
          <dgm:hierBranch val="init"/>
        </dgm:presLayoutVars>
      </dgm:prSet>
      <dgm:spPr/>
    </dgm:pt>
    <dgm:pt modelId="{EEEADB0B-D02E-4FB3-8F3D-9EB5BC2552B8}" type="pres">
      <dgm:prSet presAssocID="{BE8323F8-A1EE-4B98-9B8C-1656AB96C46C}" presName="rootComposite" presStyleCnt="0"/>
      <dgm:spPr/>
    </dgm:pt>
    <dgm:pt modelId="{9DE65606-BB1D-4506-A9DB-6ED3B01620B3}" type="pres">
      <dgm:prSet presAssocID="{BE8323F8-A1EE-4B98-9B8C-1656AB96C46C}" presName="rootText" presStyleLbl="node4" presStyleIdx="3" presStyleCnt="5" custScaleX="147852" custScaleY="139261" custLinFactNeighborX="61815" custLinFactNeighborY="564">
        <dgm:presLayoutVars>
          <dgm:chPref val="3"/>
        </dgm:presLayoutVars>
      </dgm:prSet>
      <dgm:spPr/>
      <dgm:t>
        <a:bodyPr/>
        <a:lstStyle/>
        <a:p>
          <a:endParaRPr lang="en-US"/>
        </a:p>
      </dgm:t>
    </dgm:pt>
    <dgm:pt modelId="{0D4D30D2-BD6C-4317-8B76-057968C2BC3B}" type="pres">
      <dgm:prSet presAssocID="{BE8323F8-A1EE-4B98-9B8C-1656AB96C46C}" presName="rootConnector" presStyleLbl="node4" presStyleIdx="3" presStyleCnt="5"/>
      <dgm:spPr/>
      <dgm:t>
        <a:bodyPr/>
        <a:lstStyle/>
        <a:p>
          <a:endParaRPr lang="en-US"/>
        </a:p>
      </dgm:t>
    </dgm:pt>
    <dgm:pt modelId="{36222F71-9C1E-4F37-B12C-A6D436A8AFE2}" type="pres">
      <dgm:prSet presAssocID="{BE8323F8-A1EE-4B98-9B8C-1656AB96C46C}" presName="hierChild4" presStyleCnt="0"/>
      <dgm:spPr/>
    </dgm:pt>
    <dgm:pt modelId="{92F32D4E-2928-47A2-AF3F-89656FEB6451}" type="pres">
      <dgm:prSet presAssocID="{8C006DF3-6CEF-4A12-A3A8-0259D438E39E}" presName="Name37" presStyleLbl="parChTrans1D4" presStyleIdx="4" presStyleCnt="5"/>
      <dgm:spPr/>
      <dgm:t>
        <a:bodyPr/>
        <a:lstStyle/>
        <a:p>
          <a:endParaRPr lang="en-US"/>
        </a:p>
      </dgm:t>
    </dgm:pt>
    <dgm:pt modelId="{C9DD905A-6246-4C5E-B51B-36952C32B13B}" type="pres">
      <dgm:prSet presAssocID="{9176AF01-6D91-4B73-AAAD-CF15AD84846B}" presName="hierRoot2" presStyleCnt="0">
        <dgm:presLayoutVars>
          <dgm:hierBranch val="init"/>
        </dgm:presLayoutVars>
      </dgm:prSet>
      <dgm:spPr/>
    </dgm:pt>
    <dgm:pt modelId="{DCCB40B3-F4AA-4478-9BF7-7A2ED1537DCC}" type="pres">
      <dgm:prSet presAssocID="{9176AF01-6D91-4B73-AAAD-CF15AD84846B}" presName="rootComposite" presStyleCnt="0"/>
      <dgm:spPr/>
    </dgm:pt>
    <dgm:pt modelId="{B9A5BAEE-4316-4681-9660-3BFF5B513707}" type="pres">
      <dgm:prSet presAssocID="{9176AF01-6D91-4B73-AAAD-CF15AD84846B}" presName="rootText" presStyleLbl="node4" presStyleIdx="4" presStyleCnt="5" custLinFactNeighborX="78686" custLinFactNeighborY="2121">
        <dgm:presLayoutVars>
          <dgm:chPref val="3"/>
        </dgm:presLayoutVars>
      </dgm:prSet>
      <dgm:spPr/>
      <dgm:t>
        <a:bodyPr/>
        <a:lstStyle/>
        <a:p>
          <a:endParaRPr lang="en-US"/>
        </a:p>
      </dgm:t>
    </dgm:pt>
    <dgm:pt modelId="{3DC36B91-6F99-45F3-A813-173D5EC6492C}" type="pres">
      <dgm:prSet presAssocID="{9176AF01-6D91-4B73-AAAD-CF15AD84846B}" presName="rootConnector" presStyleLbl="node4" presStyleIdx="4" presStyleCnt="5"/>
      <dgm:spPr/>
      <dgm:t>
        <a:bodyPr/>
        <a:lstStyle/>
        <a:p>
          <a:endParaRPr lang="en-US"/>
        </a:p>
      </dgm:t>
    </dgm:pt>
    <dgm:pt modelId="{D60BE434-445D-4AE4-BB15-FBAA9299F08F}" type="pres">
      <dgm:prSet presAssocID="{9176AF01-6D91-4B73-AAAD-CF15AD84846B}" presName="hierChild4" presStyleCnt="0"/>
      <dgm:spPr/>
    </dgm:pt>
    <dgm:pt modelId="{E35D2F43-5B98-4FEE-918B-CD5D77AB93D7}" type="pres">
      <dgm:prSet presAssocID="{9176AF01-6D91-4B73-AAAD-CF15AD84846B}" presName="hierChild5" presStyleCnt="0"/>
      <dgm:spPr/>
    </dgm:pt>
    <dgm:pt modelId="{8F383B99-BB3B-4252-B20C-E55E2A1D32D3}" type="pres">
      <dgm:prSet presAssocID="{BE8323F8-A1EE-4B98-9B8C-1656AB96C46C}" presName="hierChild5" presStyleCnt="0"/>
      <dgm:spPr/>
    </dgm:pt>
    <dgm:pt modelId="{6708AE97-1B32-4941-A994-C6552C73BD3B}" type="pres">
      <dgm:prSet presAssocID="{50B12EA9-8917-4A29-AF07-4E6C967F33DB}" presName="hierChild5" presStyleCnt="0"/>
      <dgm:spPr/>
    </dgm:pt>
    <dgm:pt modelId="{5D353929-E889-4083-9638-1871401037B9}" type="pres">
      <dgm:prSet presAssocID="{78AB0678-B984-4819-BD26-B5661A2659A3}" presName="hierChild5" presStyleCnt="0"/>
      <dgm:spPr/>
    </dgm:pt>
    <dgm:pt modelId="{74774365-8A9C-4C46-92E5-2DAFFF394E55}" type="pres">
      <dgm:prSet presAssocID="{54FE517B-2134-4690-8F3B-359DE09F8B46}" presName="hierChild3" presStyleCnt="0"/>
      <dgm:spPr/>
    </dgm:pt>
  </dgm:ptLst>
  <dgm:cxnLst>
    <dgm:cxn modelId="{6971BD9F-3840-4C96-AB5B-271A2DB7E994}" type="presOf" srcId="{9176AF01-6D91-4B73-AAAD-CF15AD84846B}" destId="{3DC36B91-6F99-45F3-A813-173D5EC6492C}" srcOrd="1" destOrd="0" presId="urn:microsoft.com/office/officeart/2005/8/layout/orgChart1"/>
    <dgm:cxn modelId="{AB5E1115-F6DB-41BC-9C70-7AD20C3E0BA0}" type="presOf" srcId="{55D00975-02AD-4030-B91A-1AD90D3BBA6A}" destId="{E086DFCC-73ED-4995-9B78-B82F385FBF81}" srcOrd="0" destOrd="0" presId="urn:microsoft.com/office/officeart/2005/8/layout/orgChart1"/>
    <dgm:cxn modelId="{1D601DC0-6FC4-4930-996F-F82D8947FCCE}" srcId="{4AD39FD0-0157-4ED4-A8C5-4CD0128B4FEC}" destId="{54FE517B-2134-4690-8F3B-359DE09F8B46}" srcOrd="0" destOrd="0" parTransId="{47CB6601-CFB1-4762-B4ED-64CEACCD992B}" sibTransId="{0CF0A593-A044-4187-BB46-7719B72B7ACE}"/>
    <dgm:cxn modelId="{3F4D41B9-B570-4795-A631-6CDD42E8CC8C}" type="presOf" srcId="{50B12EA9-8917-4A29-AF07-4E6C967F33DB}" destId="{7C32EE96-B988-44A9-B09F-5E364D2007E5}" srcOrd="1" destOrd="0" presId="urn:microsoft.com/office/officeart/2005/8/layout/orgChart1"/>
    <dgm:cxn modelId="{CA4BB6F1-D537-40FD-9D1B-4587A6A54A6F}" srcId="{50B12EA9-8917-4A29-AF07-4E6C967F33DB}" destId="{BE8323F8-A1EE-4B98-9B8C-1656AB96C46C}" srcOrd="0" destOrd="0" parTransId="{0549ACB0-5BA9-431E-A119-CDEB9768CE3C}" sibTransId="{6A8DDB9F-49AE-40DD-8F0B-AE44D20AD95F}"/>
    <dgm:cxn modelId="{4DDA1E24-6E95-4F94-AD65-4A0C1B43A27E}" type="presOf" srcId="{50B12EA9-8917-4A29-AF07-4E6C967F33DB}" destId="{C7ADC9D6-6718-4953-9E38-DFE34DF165C3}" srcOrd="0" destOrd="0" presId="urn:microsoft.com/office/officeart/2005/8/layout/orgChart1"/>
    <dgm:cxn modelId="{C469A249-995D-4F02-BD3E-3A30E74150F5}" type="presOf" srcId="{8C006DF3-6CEF-4A12-A3A8-0259D438E39E}" destId="{92F32D4E-2928-47A2-AF3F-89656FEB6451}" srcOrd="0" destOrd="0" presId="urn:microsoft.com/office/officeart/2005/8/layout/orgChart1"/>
    <dgm:cxn modelId="{D431A1FD-A963-4A0C-867B-400F31073037}" type="presOf" srcId="{2688D3F0-F722-48CB-851C-123D14FFDDC2}" destId="{CF184447-E11E-4892-BFD2-E7B1BE618561}" srcOrd="0" destOrd="0" presId="urn:microsoft.com/office/officeart/2005/8/layout/orgChart1"/>
    <dgm:cxn modelId="{826767CA-B37D-407D-AEEB-9C98BA9E7267}" type="presOf" srcId="{334F6FAA-5B91-44F0-B0D5-3870552FD0B5}" destId="{C9F223A9-08B9-4454-892D-C05F4693DEFD}" srcOrd="1" destOrd="0" presId="urn:microsoft.com/office/officeart/2005/8/layout/orgChart1"/>
    <dgm:cxn modelId="{35A68317-B5C1-437E-9419-36A258D3BABB}" type="presOf" srcId="{9176AF01-6D91-4B73-AAAD-CF15AD84846B}" destId="{B9A5BAEE-4316-4681-9660-3BFF5B513707}" srcOrd="0" destOrd="0" presId="urn:microsoft.com/office/officeart/2005/8/layout/orgChart1"/>
    <dgm:cxn modelId="{A80D0CA0-6255-4CF9-B896-F5B8E6F98850}" type="presOf" srcId="{AFF3F191-63EB-46D2-9F45-6A5683B3BC68}" destId="{9EDF775E-6EA4-4DAC-872F-8A9FF8649A81}" srcOrd="0" destOrd="0" presId="urn:microsoft.com/office/officeart/2005/8/layout/orgChart1"/>
    <dgm:cxn modelId="{B739D1F7-2AD9-43B2-878C-2648D54070BF}" srcId="{BE8323F8-A1EE-4B98-9B8C-1656AB96C46C}" destId="{9176AF01-6D91-4B73-AAAD-CF15AD84846B}" srcOrd="0" destOrd="0" parTransId="{8C006DF3-6CEF-4A12-A3A8-0259D438E39E}" sibTransId="{9FB50C78-AB82-471A-8414-8709766DAEC2}"/>
    <dgm:cxn modelId="{2E51C235-EF2E-40D1-80DF-E3DC02D51694}" type="presOf" srcId="{334F6FAA-5B91-44F0-B0D5-3870552FD0B5}" destId="{CA08CAE6-1DC5-40F3-B878-E04756719AA0}" srcOrd="0" destOrd="0" presId="urn:microsoft.com/office/officeart/2005/8/layout/orgChart1"/>
    <dgm:cxn modelId="{0031F81E-22FE-4840-9077-F3BAE3881332}" type="presOf" srcId="{27B3DCC6-6555-4A6A-986A-D2ACE0FA7B1E}" destId="{654944D1-43C4-443D-84B0-9ABA0FE8C12C}" srcOrd="0" destOrd="0" presId="urn:microsoft.com/office/officeart/2005/8/layout/orgChart1"/>
    <dgm:cxn modelId="{1D4ACB7E-2AFA-48AB-B5DF-A46DA9271862}" type="presOf" srcId="{78AB0678-B984-4819-BD26-B5661A2659A3}" destId="{46B66A66-9280-4164-B0A2-6245B049DBB9}" srcOrd="1" destOrd="0" presId="urn:microsoft.com/office/officeart/2005/8/layout/orgChart1"/>
    <dgm:cxn modelId="{5FA6BCBF-43AF-45EB-B203-CE57F241BA6F}" type="presOf" srcId="{C11E54E1-4414-4BC4-98CD-03DFCFCEECB9}" destId="{0E5FFC5D-91EA-4A4B-B3E6-E9AE2843ECED}" srcOrd="0" destOrd="0" presId="urn:microsoft.com/office/officeart/2005/8/layout/orgChart1"/>
    <dgm:cxn modelId="{C18FC478-CCE6-41BF-A3DC-2851D1933233}" type="presOf" srcId="{B2C54140-63C0-453C-9261-679D34F2A49D}" destId="{AEA78440-5A94-4126-8092-C139957A76E3}" srcOrd="0" destOrd="0" presId="urn:microsoft.com/office/officeart/2005/8/layout/orgChart1"/>
    <dgm:cxn modelId="{0D108A18-FBD0-4B7A-B22E-CDF2963586CA}" type="presOf" srcId="{B193C6F8-8B18-4CFD-95B4-BF663142D638}" destId="{BD97A285-DE86-4957-AF46-4C4DD1389D9B}" srcOrd="0" destOrd="0" presId="urn:microsoft.com/office/officeart/2005/8/layout/orgChart1"/>
    <dgm:cxn modelId="{5A1B04AA-D9BF-4F13-9C1B-20F76EF18CF2}" srcId="{78AB0678-B984-4819-BD26-B5661A2659A3}" destId="{50B12EA9-8917-4A29-AF07-4E6C967F33DB}" srcOrd="0" destOrd="0" parTransId="{2568AFD4-3F32-4EF1-8DA7-F3BA4B4A24B7}" sibTransId="{FF3FCFCB-FCB9-438F-ACCF-324646EDF286}"/>
    <dgm:cxn modelId="{71C35BE0-4B12-4717-8BF1-75DAA15F4D9C}" type="presOf" srcId="{54FE517B-2134-4690-8F3B-359DE09F8B46}" destId="{C25582F3-8395-49BB-BB69-1F106AFDF9CB}" srcOrd="0" destOrd="0" presId="urn:microsoft.com/office/officeart/2005/8/layout/orgChart1"/>
    <dgm:cxn modelId="{3359C24D-73C3-4E88-BF26-623E1CEDD758}" type="presOf" srcId="{4AD39FD0-0157-4ED4-A8C5-4CD0128B4FEC}" destId="{AE3DA8AD-9983-4D31-BB6D-81A3DCFCDF01}" srcOrd="0" destOrd="0" presId="urn:microsoft.com/office/officeart/2005/8/layout/orgChart1"/>
    <dgm:cxn modelId="{9DBD24FD-51D9-4C8B-8256-EF5627C2366E}" srcId="{27B3DCC6-6555-4A6A-986A-D2ACE0FA7B1E}" destId="{334F6FAA-5B91-44F0-B0D5-3870552FD0B5}" srcOrd="0" destOrd="0" parTransId="{55D00975-02AD-4030-B91A-1AD90D3BBA6A}" sibTransId="{B275766D-5115-45A7-ABE1-0D7E88D32819}"/>
    <dgm:cxn modelId="{E9D7C570-6BC4-42CF-8AF4-1725D99A3586}" type="presOf" srcId="{BE8323F8-A1EE-4B98-9B8C-1656AB96C46C}" destId="{9DE65606-BB1D-4506-A9DB-6ED3B01620B3}" srcOrd="0" destOrd="0" presId="urn:microsoft.com/office/officeart/2005/8/layout/orgChart1"/>
    <dgm:cxn modelId="{74363150-79D4-46BD-B57E-BD246AB07E62}" srcId="{AFF3F191-63EB-46D2-9F45-6A5683B3BC68}" destId="{C11E54E1-4414-4BC4-98CD-03DFCFCEECB9}" srcOrd="0" destOrd="0" parTransId="{4CC13560-A468-48B2-A91E-BC25E5C0EB78}" sibTransId="{F9DBEE27-1767-44AB-A9AC-8C548885CAC2}"/>
    <dgm:cxn modelId="{DA7DE558-4E2C-47CB-A3F8-652C83A49C03}" srcId="{54FE517B-2134-4690-8F3B-359DE09F8B46}" destId="{78AB0678-B984-4819-BD26-B5661A2659A3}" srcOrd="1" destOrd="0" parTransId="{4916BF19-122C-4778-A555-18378CE060BE}" sibTransId="{6B96308A-7072-4D7A-B15D-A8556EDDBF65}"/>
    <dgm:cxn modelId="{9B47A66F-B2AE-486B-BAD8-30019C143934}" type="presOf" srcId="{2568AFD4-3F32-4EF1-8DA7-F3BA4B4A24B7}" destId="{087A4A3B-015D-4C28-95E8-A1DA1D3A08E2}" srcOrd="0" destOrd="0" presId="urn:microsoft.com/office/officeart/2005/8/layout/orgChart1"/>
    <dgm:cxn modelId="{24A2AABD-AC3E-45B1-9FE9-20BF6258DF30}" type="presOf" srcId="{4CC13560-A468-48B2-A91E-BC25E5C0EB78}" destId="{5C32A9CE-67AD-4934-B5E6-3F944F3801CA}" srcOrd="0" destOrd="0" presId="urn:microsoft.com/office/officeart/2005/8/layout/orgChart1"/>
    <dgm:cxn modelId="{CD9F5B23-9919-4769-B63C-0247F66F25E2}" srcId="{C11E54E1-4414-4BC4-98CD-03DFCFCEECB9}" destId="{2688D3F0-F722-48CB-851C-123D14FFDDC2}" srcOrd="0" destOrd="0" parTransId="{3662F6A6-DBE4-4A3E-83EC-2EBAB3123FB4}" sibTransId="{8CEB9A55-BE89-4268-8CC9-9F74479466C1}"/>
    <dgm:cxn modelId="{43A3397C-832B-4E5B-8415-037BC9ECF83D}" type="presOf" srcId="{C11E54E1-4414-4BC4-98CD-03DFCFCEECB9}" destId="{51B1F3C6-62A7-490D-967C-3A3B1E533964}" srcOrd="1" destOrd="0" presId="urn:microsoft.com/office/officeart/2005/8/layout/orgChart1"/>
    <dgm:cxn modelId="{6B26E48F-BCB1-4A61-9BF3-05CFFEF504DF}" srcId="{2688D3F0-F722-48CB-851C-123D14FFDDC2}" destId="{27B3DCC6-6555-4A6A-986A-D2ACE0FA7B1E}" srcOrd="0" destOrd="0" parTransId="{B193C6F8-8B18-4CFD-95B4-BF663142D638}" sibTransId="{E11C666F-C1D3-496B-A046-7CF72FBC2089}"/>
    <dgm:cxn modelId="{D77D7D22-6B4B-422C-B400-A3FF4D74FDAA}" type="presOf" srcId="{3662F6A6-DBE4-4A3E-83EC-2EBAB3123FB4}" destId="{E37305AA-0AFF-4C30-9DC8-30D52E70B8E0}" srcOrd="0" destOrd="0" presId="urn:microsoft.com/office/officeart/2005/8/layout/orgChart1"/>
    <dgm:cxn modelId="{DEE4FE42-CBEF-41AF-BEF5-F608807F5E79}" type="presOf" srcId="{2688D3F0-F722-48CB-851C-123D14FFDDC2}" destId="{26991C72-A265-456B-9803-35068AE987FC}" srcOrd="1" destOrd="0" presId="urn:microsoft.com/office/officeart/2005/8/layout/orgChart1"/>
    <dgm:cxn modelId="{4703DCA4-3A00-4CAD-8B9D-A2095BF9DC1B}" type="presOf" srcId="{27B3DCC6-6555-4A6A-986A-D2ACE0FA7B1E}" destId="{016880EF-543F-4310-AC86-0771CF201C6A}" srcOrd="1" destOrd="0" presId="urn:microsoft.com/office/officeart/2005/8/layout/orgChart1"/>
    <dgm:cxn modelId="{A89B2EB4-0499-4EC0-B2D6-A9BA99EA6D0F}" type="presOf" srcId="{78AB0678-B984-4819-BD26-B5661A2659A3}" destId="{A499DA0D-00F2-4116-8103-3F5D6E13E3BE}" srcOrd="0" destOrd="0" presId="urn:microsoft.com/office/officeart/2005/8/layout/orgChart1"/>
    <dgm:cxn modelId="{686C9C33-30F3-4535-B92C-8883BC799819}" type="presOf" srcId="{4916BF19-122C-4778-A555-18378CE060BE}" destId="{92626C5E-DDFA-40CD-BBC6-0C1FD4DB612B}" srcOrd="0" destOrd="0" presId="urn:microsoft.com/office/officeart/2005/8/layout/orgChart1"/>
    <dgm:cxn modelId="{34D0C746-77B5-462E-AEAE-A9A785D36AEB}" type="presOf" srcId="{0549ACB0-5BA9-431E-A119-CDEB9768CE3C}" destId="{038A3894-A9AA-4558-AFAA-6DB6BFEE25FF}" srcOrd="0" destOrd="0" presId="urn:microsoft.com/office/officeart/2005/8/layout/orgChart1"/>
    <dgm:cxn modelId="{B7343DC8-D29D-4B0D-AE06-345B7BFE425A}" type="presOf" srcId="{AFF3F191-63EB-46D2-9F45-6A5683B3BC68}" destId="{D48B7C26-62B3-4BD4-8FB1-C0251AB115F9}" srcOrd="1" destOrd="0" presId="urn:microsoft.com/office/officeart/2005/8/layout/orgChart1"/>
    <dgm:cxn modelId="{AA931888-AA5C-4077-84D5-228958A9DB7F}" type="presOf" srcId="{54FE517B-2134-4690-8F3B-359DE09F8B46}" destId="{AD006536-957B-46C0-8595-EC56BF004192}" srcOrd="1" destOrd="0" presId="urn:microsoft.com/office/officeart/2005/8/layout/orgChart1"/>
    <dgm:cxn modelId="{773D6BBD-FCB9-40EC-ACD6-878972F8135C}" type="presOf" srcId="{BE8323F8-A1EE-4B98-9B8C-1656AB96C46C}" destId="{0D4D30D2-BD6C-4317-8B76-057968C2BC3B}" srcOrd="1" destOrd="0" presId="urn:microsoft.com/office/officeart/2005/8/layout/orgChart1"/>
    <dgm:cxn modelId="{8742A68C-C4A9-4F3A-856F-20AA54F6AC55}" srcId="{54FE517B-2134-4690-8F3B-359DE09F8B46}" destId="{AFF3F191-63EB-46D2-9F45-6A5683B3BC68}" srcOrd="0" destOrd="0" parTransId="{B2C54140-63C0-453C-9261-679D34F2A49D}" sibTransId="{725E69D4-B6E9-4B2B-9343-447A2F30C84B}"/>
    <dgm:cxn modelId="{813322BA-1637-4E1D-AAED-EBB8800ACD0C}" type="presParOf" srcId="{AE3DA8AD-9983-4D31-BB6D-81A3DCFCDF01}" destId="{E9417821-085E-4E1C-A221-B9AC8EF5E2FA}" srcOrd="0" destOrd="0" presId="urn:microsoft.com/office/officeart/2005/8/layout/orgChart1"/>
    <dgm:cxn modelId="{FB057A7F-A53D-44BB-AA35-27BBFB1576E8}" type="presParOf" srcId="{E9417821-085E-4E1C-A221-B9AC8EF5E2FA}" destId="{20C3E19D-05AF-425D-B5D6-FF7748478AD0}" srcOrd="0" destOrd="0" presId="urn:microsoft.com/office/officeart/2005/8/layout/orgChart1"/>
    <dgm:cxn modelId="{0805D0DF-06D0-4C5A-B1AF-BD5273A718E9}" type="presParOf" srcId="{20C3E19D-05AF-425D-B5D6-FF7748478AD0}" destId="{C25582F3-8395-49BB-BB69-1F106AFDF9CB}" srcOrd="0" destOrd="0" presId="urn:microsoft.com/office/officeart/2005/8/layout/orgChart1"/>
    <dgm:cxn modelId="{0BA1C124-7937-4710-A71A-2E441B132385}" type="presParOf" srcId="{20C3E19D-05AF-425D-B5D6-FF7748478AD0}" destId="{AD006536-957B-46C0-8595-EC56BF004192}" srcOrd="1" destOrd="0" presId="urn:microsoft.com/office/officeart/2005/8/layout/orgChart1"/>
    <dgm:cxn modelId="{DB1B73B8-8818-44F0-8330-7B687BCA8127}" type="presParOf" srcId="{E9417821-085E-4E1C-A221-B9AC8EF5E2FA}" destId="{D2615DF8-8E70-45EE-8AD5-6905243D59F8}" srcOrd="1" destOrd="0" presId="urn:microsoft.com/office/officeart/2005/8/layout/orgChart1"/>
    <dgm:cxn modelId="{0ACBC56A-AD28-4E36-A602-2E6F492DC3B3}" type="presParOf" srcId="{D2615DF8-8E70-45EE-8AD5-6905243D59F8}" destId="{AEA78440-5A94-4126-8092-C139957A76E3}" srcOrd="0" destOrd="0" presId="urn:microsoft.com/office/officeart/2005/8/layout/orgChart1"/>
    <dgm:cxn modelId="{E7B44CDC-9878-4A70-89A4-10DF9FF6194E}" type="presParOf" srcId="{D2615DF8-8E70-45EE-8AD5-6905243D59F8}" destId="{E1300D6D-9915-4764-B214-03487EBE6F54}" srcOrd="1" destOrd="0" presId="urn:microsoft.com/office/officeart/2005/8/layout/orgChart1"/>
    <dgm:cxn modelId="{0844F3A1-19D3-452E-920D-D8A6B6B7D85D}" type="presParOf" srcId="{E1300D6D-9915-4764-B214-03487EBE6F54}" destId="{2A8DB4C9-1C18-41B6-ACD6-397A42B5883E}" srcOrd="0" destOrd="0" presId="urn:microsoft.com/office/officeart/2005/8/layout/orgChart1"/>
    <dgm:cxn modelId="{C890B4E7-DF04-4B4A-AC14-B018062E3F61}" type="presParOf" srcId="{2A8DB4C9-1C18-41B6-ACD6-397A42B5883E}" destId="{9EDF775E-6EA4-4DAC-872F-8A9FF8649A81}" srcOrd="0" destOrd="0" presId="urn:microsoft.com/office/officeart/2005/8/layout/orgChart1"/>
    <dgm:cxn modelId="{95CB8B4C-DAFA-4925-B9E3-F86786A3D83F}" type="presParOf" srcId="{2A8DB4C9-1C18-41B6-ACD6-397A42B5883E}" destId="{D48B7C26-62B3-4BD4-8FB1-C0251AB115F9}" srcOrd="1" destOrd="0" presId="urn:microsoft.com/office/officeart/2005/8/layout/orgChart1"/>
    <dgm:cxn modelId="{7F189BFD-35F2-47CC-BA78-B2F4E1D196E7}" type="presParOf" srcId="{E1300D6D-9915-4764-B214-03487EBE6F54}" destId="{5D9DD66E-0DB7-4000-B9B5-9A6E2074AA6F}" srcOrd="1" destOrd="0" presId="urn:microsoft.com/office/officeart/2005/8/layout/orgChart1"/>
    <dgm:cxn modelId="{DEC792A5-16DD-4A91-8396-9DE015AB4458}" type="presParOf" srcId="{5D9DD66E-0DB7-4000-B9B5-9A6E2074AA6F}" destId="{5C32A9CE-67AD-4934-B5E6-3F944F3801CA}" srcOrd="0" destOrd="0" presId="urn:microsoft.com/office/officeart/2005/8/layout/orgChart1"/>
    <dgm:cxn modelId="{37399F6F-E02C-458C-B775-F8E113D64E44}" type="presParOf" srcId="{5D9DD66E-0DB7-4000-B9B5-9A6E2074AA6F}" destId="{CB7AF25D-31E9-408A-B0C9-60A9CC7B737D}" srcOrd="1" destOrd="0" presId="urn:microsoft.com/office/officeart/2005/8/layout/orgChart1"/>
    <dgm:cxn modelId="{1AAA5D15-A9FB-4915-8A04-439D6DEAE6BA}" type="presParOf" srcId="{CB7AF25D-31E9-408A-B0C9-60A9CC7B737D}" destId="{5CA1DB47-B8FC-4E80-8251-2DC520E70DCF}" srcOrd="0" destOrd="0" presId="urn:microsoft.com/office/officeart/2005/8/layout/orgChart1"/>
    <dgm:cxn modelId="{FF984020-506D-41D7-8F16-2614B5B02F06}" type="presParOf" srcId="{5CA1DB47-B8FC-4E80-8251-2DC520E70DCF}" destId="{0E5FFC5D-91EA-4A4B-B3E6-E9AE2843ECED}" srcOrd="0" destOrd="0" presId="urn:microsoft.com/office/officeart/2005/8/layout/orgChart1"/>
    <dgm:cxn modelId="{285765AB-851A-4CFB-BB16-AF2B61C9711C}" type="presParOf" srcId="{5CA1DB47-B8FC-4E80-8251-2DC520E70DCF}" destId="{51B1F3C6-62A7-490D-967C-3A3B1E533964}" srcOrd="1" destOrd="0" presId="urn:microsoft.com/office/officeart/2005/8/layout/orgChart1"/>
    <dgm:cxn modelId="{66F8BE16-2F13-437C-ABEF-D38ECBDDBF4B}" type="presParOf" srcId="{CB7AF25D-31E9-408A-B0C9-60A9CC7B737D}" destId="{76128B5A-0699-4E10-9D23-A3466B606A99}" srcOrd="1" destOrd="0" presId="urn:microsoft.com/office/officeart/2005/8/layout/orgChart1"/>
    <dgm:cxn modelId="{0DD97514-75E8-4E8D-92AE-D784C671B12B}" type="presParOf" srcId="{76128B5A-0699-4E10-9D23-A3466B606A99}" destId="{E37305AA-0AFF-4C30-9DC8-30D52E70B8E0}" srcOrd="0" destOrd="0" presId="urn:microsoft.com/office/officeart/2005/8/layout/orgChart1"/>
    <dgm:cxn modelId="{BC78581E-93BE-47C5-BA3A-D867942FD798}" type="presParOf" srcId="{76128B5A-0699-4E10-9D23-A3466B606A99}" destId="{D03C1F03-A001-403C-BFF3-4A8E4C4F225E}" srcOrd="1" destOrd="0" presId="urn:microsoft.com/office/officeart/2005/8/layout/orgChart1"/>
    <dgm:cxn modelId="{5A8731A7-FB12-43A6-8AA8-6AC02FC007EB}" type="presParOf" srcId="{D03C1F03-A001-403C-BFF3-4A8E4C4F225E}" destId="{8B706527-2DA3-4788-8D65-CB69B0C9B906}" srcOrd="0" destOrd="0" presId="urn:microsoft.com/office/officeart/2005/8/layout/orgChart1"/>
    <dgm:cxn modelId="{59B2FAA4-06DE-40B8-8812-B48D0CD3B9DD}" type="presParOf" srcId="{8B706527-2DA3-4788-8D65-CB69B0C9B906}" destId="{CF184447-E11E-4892-BFD2-E7B1BE618561}" srcOrd="0" destOrd="0" presId="urn:microsoft.com/office/officeart/2005/8/layout/orgChart1"/>
    <dgm:cxn modelId="{DBA7F5C8-42B2-45BE-B1A5-03AABFEA9F1B}" type="presParOf" srcId="{8B706527-2DA3-4788-8D65-CB69B0C9B906}" destId="{26991C72-A265-456B-9803-35068AE987FC}" srcOrd="1" destOrd="0" presId="urn:microsoft.com/office/officeart/2005/8/layout/orgChart1"/>
    <dgm:cxn modelId="{44D64D99-B94D-4D5D-81F5-6AA8C19885C9}" type="presParOf" srcId="{D03C1F03-A001-403C-BFF3-4A8E4C4F225E}" destId="{E1325330-FB21-463F-90D9-1F94EA595BEA}" srcOrd="1" destOrd="0" presId="urn:microsoft.com/office/officeart/2005/8/layout/orgChart1"/>
    <dgm:cxn modelId="{D7CBC383-9B8C-408F-96FE-6218C4914B3B}" type="presParOf" srcId="{E1325330-FB21-463F-90D9-1F94EA595BEA}" destId="{BD97A285-DE86-4957-AF46-4C4DD1389D9B}" srcOrd="0" destOrd="0" presId="urn:microsoft.com/office/officeart/2005/8/layout/orgChart1"/>
    <dgm:cxn modelId="{54F5F5B0-92F2-4A19-88B2-5E0CC65A0270}" type="presParOf" srcId="{E1325330-FB21-463F-90D9-1F94EA595BEA}" destId="{F9A1A758-0794-40DF-9F1D-4CAB59F30984}" srcOrd="1" destOrd="0" presId="urn:microsoft.com/office/officeart/2005/8/layout/orgChart1"/>
    <dgm:cxn modelId="{4922CF52-E6DD-4A3A-802B-BD5D00AFB23D}" type="presParOf" srcId="{F9A1A758-0794-40DF-9F1D-4CAB59F30984}" destId="{702FA12C-73F0-4270-8CCF-EF444325A42E}" srcOrd="0" destOrd="0" presId="urn:microsoft.com/office/officeart/2005/8/layout/orgChart1"/>
    <dgm:cxn modelId="{7CE1F78B-AB0A-44D5-A9A0-DAE4F3160470}" type="presParOf" srcId="{702FA12C-73F0-4270-8CCF-EF444325A42E}" destId="{654944D1-43C4-443D-84B0-9ABA0FE8C12C}" srcOrd="0" destOrd="0" presId="urn:microsoft.com/office/officeart/2005/8/layout/orgChart1"/>
    <dgm:cxn modelId="{1CFFBCCD-1CD8-408F-B4DD-B8C335EC6FE1}" type="presParOf" srcId="{702FA12C-73F0-4270-8CCF-EF444325A42E}" destId="{016880EF-543F-4310-AC86-0771CF201C6A}" srcOrd="1" destOrd="0" presId="urn:microsoft.com/office/officeart/2005/8/layout/orgChart1"/>
    <dgm:cxn modelId="{AB6BE21E-7AF9-4AA5-B2DA-31AB0CF0A86F}" type="presParOf" srcId="{F9A1A758-0794-40DF-9F1D-4CAB59F30984}" destId="{4FBB73A4-3350-4E37-8667-2CD9F66689FA}" srcOrd="1" destOrd="0" presId="urn:microsoft.com/office/officeart/2005/8/layout/orgChart1"/>
    <dgm:cxn modelId="{4327DFA7-FDF2-4431-84C9-7D952D2CADED}" type="presParOf" srcId="{4FBB73A4-3350-4E37-8667-2CD9F66689FA}" destId="{E086DFCC-73ED-4995-9B78-B82F385FBF81}" srcOrd="0" destOrd="0" presId="urn:microsoft.com/office/officeart/2005/8/layout/orgChart1"/>
    <dgm:cxn modelId="{505C4CDF-87EC-4C69-8FFE-FEECADA6259D}" type="presParOf" srcId="{4FBB73A4-3350-4E37-8667-2CD9F66689FA}" destId="{DCFD8D6B-146E-40BE-B349-AC40929C88EC}" srcOrd="1" destOrd="0" presId="urn:microsoft.com/office/officeart/2005/8/layout/orgChart1"/>
    <dgm:cxn modelId="{0DCF016D-E60E-4273-832E-D4ECA347EB92}" type="presParOf" srcId="{DCFD8D6B-146E-40BE-B349-AC40929C88EC}" destId="{6662196D-1806-4461-8B84-735F5899F330}" srcOrd="0" destOrd="0" presId="urn:microsoft.com/office/officeart/2005/8/layout/orgChart1"/>
    <dgm:cxn modelId="{48C6D661-B89C-4B7F-BA81-76F49B743411}" type="presParOf" srcId="{6662196D-1806-4461-8B84-735F5899F330}" destId="{CA08CAE6-1DC5-40F3-B878-E04756719AA0}" srcOrd="0" destOrd="0" presId="urn:microsoft.com/office/officeart/2005/8/layout/orgChart1"/>
    <dgm:cxn modelId="{8F8DF47D-0086-429E-A406-75E1DA5EB04F}" type="presParOf" srcId="{6662196D-1806-4461-8B84-735F5899F330}" destId="{C9F223A9-08B9-4454-892D-C05F4693DEFD}" srcOrd="1" destOrd="0" presId="urn:microsoft.com/office/officeart/2005/8/layout/orgChart1"/>
    <dgm:cxn modelId="{54E6AF87-D4BE-46A8-94AE-1DC1CDB5F173}" type="presParOf" srcId="{DCFD8D6B-146E-40BE-B349-AC40929C88EC}" destId="{6937E217-C461-4E62-895A-56E53DE3A1E4}" srcOrd="1" destOrd="0" presId="urn:microsoft.com/office/officeart/2005/8/layout/orgChart1"/>
    <dgm:cxn modelId="{24D13686-04B6-49D6-B053-B6BDBAC490D4}" type="presParOf" srcId="{DCFD8D6B-146E-40BE-B349-AC40929C88EC}" destId="{CF9CCDB5-EB99-4F33-B140-C7C2A0B57C41}" srcOrd="2" destOrd="0" presId="urn:microsoft.com/office/officeart/2005/8/layout/orgChart1"/>
    <dgm:cxn modelId="{0923C7DA-BA28-4AB4-B312-BA64F364CB97}" type="presParOf" srcId="{F9A1A758-0794-40DF-9F1D-4CAB59F30984}" destId="{4763D584-2201-41F4-ACDC-9D0F683F31E3}" srcOrd="2" destOrd="0" presId="urn:microsoft.com/office/officeart/2005/8/layout/orgChart1"/>
    <dgm:cxn modelId="{9A79E902-BC03-43FF-B3BD-534AEDD3655C}" type="presParOf" srcId="{D03C1F03-A001-403C-BFF3-4A8E4C4F225E}" destId="{505B834B-C810-4EC0-8717-3A0E6BFD623B}" srcOrd="2" destOrd="0" presId="urn:microsoft.com/office/officeart/2005/8/layout/orgChart1"/>
    <dgm:cxn modelId="{96D9184C-B435-4697-B4C5-CA656D09A6CB}" type="presParOf" srcId="{CB7AF25D-31E9-408A-B0C9-60A9CC7B737D}" destId="{110CD322-9E9B-4CED-A03A-181F2A2D1915}" srcOrd="2" destOrd="0" presId="urn:microsoft.com/office/officeart/2005/8/layout/orgChart1"/>
    <dgm:cxn modelId="{3E010427-3BEA-4220-B8AD-88DFD3AFD1C5}" type="presParOf" srcId="{E1300D6D-9915-4764-B214-03487EBE6F54}" destId="{596E5F46-D7FE-49FC-81BA-58823F68FF63}" srcOrd="2" destOrd="0" presId="urn:microsoft.com/office/officeart/2005/8/layout/orgChart1"/>
    <dgm:cxn modelId="{178FF9D4-19EC-4B24-98D0-A4F862FB6ADB}" type="presParOf" srcId="{D2615DF8-8E70-45EE-8AD5-6905243D59F8}" destId="{92626C5E-DDFA-40CD-BBC6-0C1FD4DB612B}" srcOrd="2" destOrd="0" presId="urn:microsoft.com/office/officeart/2005/8/layout/orgChart1"/>
    <dgm:cxn modelId="{5C5B0C02-2A82-4F43-9897-45C10277ACA3}" type="presParOf" srcId="{D2615DF8-8E70-45EE-8AD5-6905243D59F8}" destId="{367C582A-95C3-49F1-B217-C86F4C5E9371}" srcOrd="3" destOrd="0" presId="urn:microsoft.com/office/officeart/2005/8/layout/orgChart1"/>
    <dgm:cxn modelId="{77483CD0-5703-4327-A304-C62DA724BB99}" type="presParOf" srcId="{367C582A-95C3-49F1-B217-C86F4C5E9371}" destId="{0C7AA09B-8DBB-492B-B6AA-4CB9B7996474}" srcOrd="0" destOrd="0" presId="urn:microsoft.com/office/officeart/2005/8/layout/orgChart1"/>
    <dgm:cxn modelId="{D1E90BC3-A754-44EC-A5F0-BDF5CAD2051C}" type="presParOf" srcId="{0C7AA09B-8DBB-492B-B6AA-4CB9B7996474}" destId="{A499DA0D-00F2-4116-8103-3F5D6E13E3BE}" srcOrd="0" destOrd="0" presId="urn:microsoft.com/office/officeart/2005/8/layout/orgChart1"/>
    <dgm:cxn modelId="{24CFBF0E-4AD9-4155-BC16-03EFE75AB3F5}" type="presParOf" srcId="{0C7AA09B-8DBB-492B-B6AA-4CB9B7996474}" destId="{46B66A66-9280-4164-B0A2-6245B049DBB9}" srcOrd="1" destOrd="0" presId="urn:microsoft.com/office/officeart/2005/8/layout/orgChart1"/>
    <dgm:cxn modelId="{8E0ED769-E1CC-45BA-B45D-217CBD26F461}" type="presParOf" srcId="{367C582A-95C3-49F1-B217-C86F4C5E9371}" destId="{959D70C2-64D6-4F92-8390-E8CF069332E8}" srcOrd="1" destOrd="0" presId="urn:microsoft.com/office/officeart/2005/8/layout/orgChart1"/>
    <dgm:cxn modelId="{A1BDCBDC-074C-4D81-AD28-B49DA06864A1}" type="presParOf" srcId="{959D70C2-64D6-4F92-8390-E8CF069332E8}" destId="{087A4A3B-015D-4C28-95E8-A1DA1D3A08E2}" srcOrd="0" destOrd="0" presId="urn:microsoft.com/office/officeart/2005/8/layout/orgChart1"/>
    <dgm:cxn modelId="{66026734-85D0-463B-BFCE-6BE7242E344B}" type="presParOf" srcId="{959D70C2-64D6-4F92-8390-E8CF069332E8}" destId="{BA34EF94-0ABE-49BD-9B14-15E06F2D1041}" srcOrd="1" destOrd="0" presId="urn:microsoft.com/office/officeart/2005/8/layout/orgChart1"/>
    <dgm:cxn modelId="{AE5859D7-0516-4279-94CF-7E5D1D28CD46}" type="presParOf" srcId="{BA34EF94-0ABE-49BD-9B14-15E06F2D1041}" destId="{E1C605B7-7C3F-4826-B885-517E1F302330}" srcOrd="0" destOrd="0" presId="urn:microsoft.com/office/officeart/2005/8/layout/orgChart1"/>
    <dgm:cxn modelId="{2EB5F2F9-418C-45DD-ABC6-A191861F4621}" type="presParOf" srcId="{E1C605B7-7C3F-4826-B885-517E1F302330}" destId="{C7ADC9D6-6718-4953-9E38-DFE34DF165C3}" srcOrd="0" destOrd="0" presId="urn:microsoft.com/office/officeart/2005/8/layout/orgChart1"/>
    <dgm:cxn modelId="{F0631D21-779B-435B-B296-51D6E790CC50}" type="presParOf" srcId="{E1C605B7-7C3F-4826-B885-517E1F302330}" destId="{7C32EE96-B988-44A9-B09F-5E364D2007E5}" srcOrd="1" destOrd="0" presId="urn:microsoft.com/office/officeart/2005/8/layout/orgChart1"/>
    <dgm:cxn modelId="{D8855D1E-D3B7-48BB-8C16-1A727DD47826}" type="presParOf" srcId="{BA34EF94-0ABE-49BD-9B14-15E06F2D1041}" destId="{9DCEEF74-AABC-4C60-8614-7B591720047C}" srcOrd="1" destOrd="0" presId="urn:microsoft.com/office/officeart/2005/8/layout/orgChart1"/>
    <dgm:cxn modelId="{E18E2A60-CAE2-41CA-B2AC-65C4711F8E5D}" type="presParOf" srcId="{9DCEEF74-AABC-4C60-8614-7B591720047C}" destId="{038A3894-A9AA-4558-AFAA-6DB6BFEE25FF}" srcOrd="0" destOrd="0" presId="urn:microsoft.com/office/officeart/2005/8/layout/orgChart1"/>
    <dgm:cxn modelId="{7D03C85A-672C-46F1-B51F-CBCAB6073720}" type="presParOf" srcId="{9DCEEF74-AABC-4C60-8614-7B591720047C}" destId="{7106CAB2-5FF0-4065-B9DC-D64F5EAE3918}" srcOrd="1" destOrd="0" presId="urn:microsoft.com/office/officeart/2005/8/layout/orgChart1"/>
    <dgm:cxn modelId="{67CAE419-A983-4F0A-A244-B77036AFF17D}" type="presParOf" srcId="{7106CAB2-5FF0-4065-B9DC-D64F5EAE3918}" destId="{EEEADB0B-D02E-4FB3-8F3D-9EB5BC2552B8}" srcOrd="0" destOrd="0" presId="urn:microsoft.com/office/officeart/2005/8/layout/orgChart1"/>
    <dgm:cxn modelId="{752A2ADA-3DF4-4FDA-AEAF-DEBAF79524A3}" type="presParOf" srcId="{EEEADB0B-D02E-4FB3-8F3D-9EB5BC2552B8}" destId="{9DE65606-BB1D-4506-A9DB-6ED3B01620B3}" srcOrd="0" destOrd="0" presId="urn:microsoft.com/office/officeart/2005/8/layout/orgChart1"/>
    <dgm:cxn modelId="{88999012-BEA0-46FB-A0CA-D03F31FFF52E}" type="presParOf" srcId="{EEEADB0B-D02E-4FB3-8F3D-9EB5BC2552B8}" destId="{0D4D30D2-BD6C-4317-8B76-057968C2BC3B}" srcOrd="1" destOrd="0" presId="urn:microsoft.com/office/officeart/2005/8/layout/orgChart1"/>
    <dgm:cxn modelId="{60D69960-CE65-4C88-B171-01E9B978259D}" type="presParOf" srcId="{7106CAB2-5FF0-4065-B9DC-D64F5EAE3918}" destId="{36222F71-9C1E-4F37-B12C-A6D436A8AFE2}" srcOrd="1" destOrd="0" presId="urn:microsoft.com/office/officeart/2005/8/layout/orgChart1"/>
    <dgm:cxn modelId="{DDEB3C3E-AF00-489A-999D-B443FD6594CD}" type="presParOf" srcId="{36222F71-9C1E-4F37-B12C-A6D436A8AFE2}" destId="{92F32D4E-2928-47A2-AF3F-89656FEB6451}" srcOrd="0" destOrd="0" presId="urn:microsoft.com/office/officeart/2005/8/layout/orgChart1"/>
    <dgm:cxn modelId="{FE6CEB23-FDEA-437E-B6E3-358198F3A6A4}" type="presParOf" srcId="{36222F71-9C1E-4F37-B12C-A6D436A8AFE2}" destId="{C9DD905A-6246-4C5E-B51B-36952C32B13B}" srcOrd="1" destOrd="0" presId="urn:microsoft.com/office/officeart/2005/8/layout/orgChart1"/>
    <dgm:cxn modelId="{922E0FD9-AAA1-453A-AB95-4E3AA7B4D62D}" type="presParOf" srcId="{C9DD905A-6246-4C5E-B51B-36952C32B13B}" destId="{DCCB40B3-F4AA-4478-9BF7-7A2ED1537DCC}" srcOrd="0" destOrd="0" presId="urn:microsoft.com/office/officeart/2005/8/layout/orgChart1"/>
    <dgm:cxn modelId="{8F67A57A-ADE9-46E0-A6C6-FF0B31DE914E}" type="presParOf" srcId="{DCCB40B3-F4AA-4478-9BF7-7A2ED1537DCC}" destId="{B9A5BAEE-4316-4681-9660-3BFF5B513707}" srcOrd="0" destOrd="0" presId="urn:microsoft.com/office/officeart/2005/8/layout/orgChart1"/>
    <dgm:cxn modelId="{97662114-95F9-44A9-BD3A-34CD605B0D1C}" type="presParOf" srcId="{DCCB40B3-F4AA-4478-9BF7-7A2ED1537DCC}" destId="{3DC36B91-6F99-45F3-A813-173D5EC6492C}" srcOrd="1" destOrd="0" presId="urn:microsoft.com/office/officeart/2005/8/layout/orgChart1"/>
    <dgm:cxn modelId="{DBD7F5D1-14F2-4D8E-B183-1D803D9ABFDD}" type="presParOf" srcId="{C9DD905A-6246-4C5E-B51B-36952C32B13B}" destId="{D60BE434-445D-4AE4-BB15-FBAA9299F08F}" srcOrd="1" destOrd="0" presId="urn:microsoft.com/office/officeart/2005/8/layout/orgChart1"/>
    <dgm:cxn modelId="{686D243B-871E-480D-88A4-0651D321A067}" type="presParOf" srcId="{C9DD905A-6246-4C5E-B51B-36952C32B13B}" destId="{E35D2F43-5B98-4FEE-918B-CD5D77AB93D7}" srcOrd="2" destOrd="0" presId="urn:microsoft.com/office/officeart/2005/8/layout/orgChart1"/>
    <dgm:cxn modelId="{4045CA40-9F1E-4F4A-B24E-5A2AC97394A7}" type="presParOf" srcId="{7106CAB2-5FF0-4065-B9DC-D64F5EAE3918}" destId="{8F383B99-BB3B-4252-B20C-E55E2A1D32D3}" srcOrd="2" destOrd="0" presId="urn:microsoft.com/office/officeart/2005/8/layout/orgChart1"/>
    <dgm:cxn modelId="{EC7CCEF9-87E3-44A5-8A55-79D1D57DB201}" type="presParOf" srcId="{BA34EF94-0ABE-49BD-9B14-15E06F2D1041}" destId="{6708AE97-1B32-4941-A994-C6552C73BD3B}" srcOrd="2" destOrd="0" presId="urn:microsoft.com/office/officeart/2005/8/layout/orgChart1"/>
    <dgm:cxn modelId="{9F14C464-3550-4CD3-8B40-88A449F82625}" type="presParOf" srcId="{367C582A-95C3-49F1-B217-C86F4C5E9371}" destId="{5D353929-E889-4083-9638-1871401037B9}" srcOrd="2" destOrd="0" presId="urn:microsoft.com/office/officeart/2005/8/layout/orgChart1"/>
    <dgm:cxn modelId="{D2A5D8FB-B863-40C0-B5F3-30F44DDED57B}" type="presParOf" srcId="{E9417821-085E-4E1C-A221-B9AC8EF5E2FA}" destId="{74774365-8A9C-4C46-92E5-2DAFFF394E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70CCC3-2894-46E4-B8AE-774A0B24F9D3}"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E9261835-7DB1-464D-8901-81DA8FAEB55E}">
      <dgm:prSet phldrT="[Text]"/>
      <dgm:spPr/>
      <dgm:t>
        <a:bodyPr/>
        <a:lstStyle/>
        <a:p>
          <a:r>
            <a:rPr lang="en-US" dirty="0" smtClean="0"/>
            <a:t>Addiction</a:t>
          </a:r>
          <a:endParaRPr lang="en-US" dirty="0"/>
        </a:p>
      </dgm:t>
    </dgm:pt>
    <dgm:pt modelId="{383D9C80-2601-4027-98F3-BB9F98CA7606}" type="parTrans" cxnId="{C770A6A2-41F9-48E3-A695-0F331401B68E}">
      <dgm:prSet/>
      <dgm:spPr/>
      <dgm:t>
        <a:bodyPr/>
        <a:lstStyle/>
        <a:p>
          <a:endParaRPr lang="en-US"/>
        </a:p>
      </dgm:t>
    </dgm:pt>
    <dgm:pt modelId="{FFDE7322-2AD9-43BF-90B8-31B7845061F0}" type="sibTrans" cxnId="{C770A6A2-41F9-48E3-A695-0F331401B68E}">
      <dgm:prSet/>
      <dgm:spPr/>
      <dgm:t>
        <a:bodyPr/>
        <a:lstStyle/>
        <a:p>
          <a:endParaRPr lang="en-US"/>
        </a:p>
      </dgm:t>
    </dgm:pt>
    <dgm:pt modelId="{B218DAFF-2CEC-4CCC-A9C4-F5CB6AD8CE0C}">
      <dgm:prSet phldrT="[Text]"/>
      <dgm:spPr/>
      <dgm:t>
        <a:bodyPr/>
        <a:lstStyle/>
        <a:p>
          <a:r>
            <a:rPr lang="en-US" dirty="0" smtClean="0"/>
            <a:t>Abstinence</a:t>
          </a:r>
          <a:endParaRPr lang="en-US" dirty="0"/>
        </a:p>
      </dgm:t>
    </dgm:pt>
    <dgm:pt modelId="{3751F111-8F24-4176-9966-CF99DD974742}" type="parTrans" cxnId="{6C97FCFA-E456-4BFC-B565-E9ADC2DEF745}">
      <dgm:prSet/>
      <dgm:spPr/>
      <dgm:t>
        <a:bodyPr/>
        <a:lstStyle/>
        <a:p>
          <a:endParaRPr lang="en-US"/>
        </a:p>
      </dgm:t>
    </dgm:pt>
    <dgm:pt modelId="{3745B57C-6131-4899-8D20-2DF2930CD56E}" type="sibTrans" cxnId="{6C97FCFA-E456-4BFC-B565-E9ADC2DEF745}">
      <dgm:prSet/>
      <dgm:spPr/>
      <dgm:t>
        <a:bodyPr/>
        <a:lstStyle/>
        <a:p>
          <a:endParaRPr lang="en-US"/>
        </a:p>
      </dgm:t>
    </dgm:pt>
    <dgm:pt modelId="{84858B67-0665-498D-B752-D97AAAB746EE}">
      <dgm:prSet phldrT="[Text]"/>
      <dgm:spPr/>
      <dgm:t>
        <a:bodyPr/>
        <a:lstStyle/>
        <a:p>
          <a:r>
            <a:rPr lang="en-US" dirty="0" smtClean="0"/>
            <a:t>Recovery</a:t>
          </a:r>
          <a:endParaRPr lang="en-US" dirty="0"/>
        </a:p>
      </dgm:t>
    </dgm:pt>
    <dgm:pt modelId="{2AA41B85-9BFB-4664-8822-2F0BBA61116A}" type="parTrans" cxnId="{6B2A772B-5AB8-42D5-A41A-FC58E9E2F95F}">
      <dgm:prSet/>
      <dgm:spPr/>
      <dgm:t>
        <a:bodyPr/>
        <a:lstStyle/>
        <a:p>
          <a:endParaRPr lang="en-US"/>
        </a:p>
      </dgm:t>
    </dgm:pt>
    <dgm:pt modelId="{21033F89-E064-42D7-B33C-6C51EE784932}" type="sibTrans" cxnId="{6B2A772B-5AB8-42D5-A41A-FC58E9E2F95F}">
      <dgm:prSet/>
      <dgm:spPr/>
      <dgm:t>
        <a:bodyPr/>
        <a:lstStyle/>
        <a:p>
          <a:endParaRPr lang="en-US"/>
        </a:p>
      </dgm:t>
    </dgm:pt>
    <dgm:pt modelId="{90EB5020-9127-4D8F-BA6E-1802EF7EBE6E}" type="pres">
      <dgm:prSet presAssocID="{E770CCC3-2894-46E4-B8AE-774A0B24F9D3}" presName="Name0" presStyleCnt="0">
        <dgm:presLayoutVars>
          <dgm:dir/>
          <dgm:resizeHandles val="exact"/>
        </dgm:presLayoutVars>
      </dgm:prSet>
      <dgm:spPr/>
      <dgm:t>
        <a:bodyPr/>
        <a:lstStyle/>
        <a:p>
          <a:endParaRPr lang="en-US"/>
        </a:p>
      </dgm:t>
    </dgm:pt>
    <dgm:pt modelId="{E24A4858-54AB-464B-B46E-250EFF87B72D}" type="pres">
      <dgm:prSet presAssocID="{E9261835-7DB1-464D-8901-81DA8FAEB55E}" presName="parTxOnly" presStyleLbl="node1" presStyleIdx="0" presStyleCnt="3" custLinFactNeighborY="-605">
        <dgm:presLayoutVars>
          <dgm:bulletEnabled val="1"/>
        </dgm:presLayoutVars>
      </dgm:prSet>
      <dgm:spPr/>
      <dgm:t>
        <a:bodyPr/>
        <a:lstStyle/>
        <a:p>
          <a:endParaRPr lang="en-US"/>
        </a:p>
      </dgm:t>
    </dgm:pt>
    <dgm:pt modelId="{454EBC90-289A-4BFA-A7D3-E5F475FF0020}" type="pres">
      <dgm:prSet presAssocID="{FFDE7322-2AD9-43BF-90B8-31B7845061F0}" presName="parSpace" presStyleCnt="0"/>
      <dgm:spPr/>
    </dgm:pt>
    <dgm:pt modelId="{8CB40319-43AA-4608-8D8C-282BBB2F8F4C}" type="pres">
      <dgm:prSet presAssocID="{B218DAFF-2CEC-4CCC-A9C4-F5CB6AD8CE0C}" presName="parTxOnly" presStyleLbl="node1" presStyleIdx="1" presStyleCnt="3">
        <dgm:presLayoutVars>
          <dgm:bulletEnabled val="1"/>
        </dgm:presLayoutVars>
      </dgm:prSet>
      <dgm:spPr/>
      <dgm:t>
        <a:bodyPr/>
        <a:lstStyle/>
        <a:p>
          <a:endParaRPr lang="en-US"/>
        </a:p>
      </dgm:t>
    </dgm:pt>
    <dgm:pt modelId="{4ADB7661-61A0-46EB-8892-8844B5E5A590}" type="pres">
      <dgm:prSet presAssocID="{3745B57C-6131-4899-8D20-2DF2930CD56E}" presName="parSpace" presStyleCnt="0"/>
      <dgm:spPr/>
    </dgm:pt>
    <dgm:pt modelId="{04036623-8C62-486A-91C1-3B5492713316}" type="pres">
      <dgm:prSet presAssocID="{84858B67-0665-498D-B752-D97AAAB746EE}" presName="parTxOnly" presStyleLbl="node1" presStyleIdx="2" presStyleCnt="3">
        <dgm:presLayoutVars>
          <dgm:bulletEnabled val="1"/>
        </dgm:presLayoutVars>
      </dgm:prSet>
      <dgm:spPr/>
      <dgm:t>
        <a:bodyPr/>
        <a:lstStyle/>
        <a:p>
          <a:endParaRPr lang="en-US"/>
        </a:p>
      </dgm:t>
    </dgm:pt>
  </dgm:ptLst>
  <dgm:cxnLst>
    <dgm:cxn modelId="{2658C4C3-4FE6-4635-ADC8-5D4CE5282D8E}" type="presOf" srcId="{B218DAFF-2CEC-4CCC-A9C4-F5CB6AD8CE0C}" destId="{8CB40319-43AA-4608-8D8C-282BBB2F8F4C}" srcOrd="0" destOrd="0" presId="urn:microsoft.com/office/officeart/2005/8/layout/hChevron3"/>
    <dgm:cxn modelId="{5453EEF9-F54B-42A8-B972-0E22BF2AA8D8}" type="presOf" srcId="{84858B67-0665-498D-B752-D97AAAB746EE}" destId="{04036623-8C62-486A-91C1-3B5492713316}" srcOrd="0" destOrd="0" presId="urn:microsoft.com/office/officeart/2005/8/layout/hChevron3"/>
    <dgm:cxn modelId="{4DA3E473-D57E-439A-B3B4-83BDA3F7C649}" type="presOf" srcId="{E9261835-7DB1-464D-8901-81DA8FAEB55E}" destId="{E24A4858-54AB-464B-B46E-250EFF87B72D}" srcOrd="0" destOrd="0" presId="urn:microsoft.com/office/officeart/2005/8/layout/hChevron3"/>
    <dgm:cxn modelId="{C770A6A2-41F9-48E3-A695-0F331401B68E}" srcId="{E770CCC3-2894-46E4-B8AE-774A0B24F9D3}" destId="{E9261835-7DB1-464D-8901-81DA8FAEB55E}" srcOrd="0" destOrd="0" parTransId="{383D9C80-2601-4027-98F3-BB9F98CA7606}" sibTransId="{FFDE7322-2AD9-43BF-90B8-31B7845061F0}"/>
    <dgm:cxn modelId="{6C97FCFA-E456-4BFC-B565-E9ADC2DEF745}" srcId="{E770CCC3-2894-46E4-B8AE-774A0B24F9D3}" destId="{B218DAFF-2CEC-4CCC-A9C4-F5CB6AD8CE0C}" srcOrd="1" destOrd="0" parTransId="{3751F111-8F24-4176-9966-CF99DD974742}" sibTransId="{3745B57C-6131-4899-8D20-2DF2930CD56E}"/>
    <dgm:cxn modelId="{18FE5624-52B7-4FD2-B3BB-3C95E795D374}" type="presOf" srcId="{E770CCC3-2894-46E4-B8AE-774A0B24F9D3}" destId="{90EB5020-9127-4D8F-BA6E-1802EF7EBE6E}" srcOrd="0" destOrd="0" presId="urn:microsoft.com/office/officeart/2005/8/layout/hChevron3"/>
    <dgm:cxn modelId="{6B2A772B-5AB8-42D5-A41A-FC58E9E2F95F}" srcId="{E770CCC3-2894-46E4-B8AE-774A0B24F9D3}" destId="{84858B67-0665-498D-B752-D97AAAB746EE}" srcOrd="2" destOrd="0" parTransId="{2AA41B85-9BFB-4664-8822-2F0BBA61116A}" sibTransId="{21033F89-E064-42D7-B33C-6C51EE784932}"/>
    <dgm:cxn modelId="{302C2120-FB02-470C-92D8-B7086BBFA4B4}" type="presParOf" srcId="{90EB5020-9127-4D8F-BA6E-1802EF7EBE6E}" destId="{E24A4858-54AB-464B-B46E-250EFF87B72D}" srcOrd="0" destOrd="0" presId="urn:microsoft.com/office/officeart/2005/8/layout/hChevron3"/>
    <dgm:cxn modelId="{E0A62BC3-F73E-4A67-AC6C-235AF9887867}" type="presParOf" srcId="{90EB5020-9127-4D8F-BA6E-1802EF7EBE6E}" destId="{454EBC90-289A-4BFA-A7D3-E5F475FF0020}" srcOrd="1" destOrd="0" presId="urn:microsoft.com/office/officeart/2005/8/layout/hChevron3"/>
    <dgm:cxn modelId="{7933E0D7-0C37-4E33-B3B6-423CFE9F69FD}" type="presParOf" srcId="{90EB5020-9127-4D8F-BA6E-1802EF7EBE6E}" destId="{8CB40319-43AA-4608-8D8C-282BBB2F8F4C}" srcOrd="2" destOrd="0" presId="urn:microsoft.com/office/officeart/2005/8/layout/hChevron3"/>
    <dgm:cxn modelId="{DE4F7BBE-906E-457D-8080-23BE5D5171E7}" type="presParOf" srcId="{90EB5020-9127-4D8F-BA6E-1802EF7EBE6E}" destId="{4ADB7661-61A0-46EB-8892-8844B5E5A590}" srcOrd="3" destOrd="0" presId="urn:microsoft.com/office/officeart/2005/8/layout/hChevron3"/>
    <dgm:cxn modelId="{591B5AB5-B719-4BFA-B6DE-BB29E5BE8FB2}" type="presParOf" srcId="{90EB5020-9127-4D8F-BA6E-1802EF7EBE6E}" destId="{04036623-8C62-486A-91C1-3B5492713316}"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70CCC3-2894-46E4-B8AE-774A0B24F9D3}"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E9261835-7DB1-464D-8901-81DA8FAEB55E}">
      <dgm:prSet phldrT="[Text]"/>
      <dgm:spPr/>
      <dgm:t>
        <a:bodyPr/>
        <a:lstStyle/>
        <a:p>
          <a:r>
            <a:rPr lang="en-US" dirty="0" smtClean="0"/>
            <a:t>Addiction</a:t>
          </a:r>
          <a:endParaRPr lang="en-US" dirty="0"/>
        </a:p>
      </dgm:t>
    </dgm:pt>
    <dgm:pt modelId="{383D9C80-2601-4027-98F3-BB9F98CA7606}" type="parTrans" cxnId="{C770A6A2-41F9-48E3-A695-0F331401B68E}">
      <dgm:prSet/>
      <dgm:spPr/>
      <dgm:t>
        <a:bodyPr/>
        <a:lstStyle/>
        <a:p>
          <a:endParaRPr lang="en-US"/>
        </a:p>
      </dgm:t>
    </dgm:pt>
    <dgm:pt modelId="{FFDE7322-2AD9-43BF-90B8-31B7845061F0}" type="sibTrans" cxnId="{C770A6A2-41F9-48E3-A695-0F331401B68E}">
      <dgm:prSet/>
      <dgm:spPr/>
      <dgm:t>
        <a:bodyPr/>
        <a:lstStyle/>
        <a:p>
          <a:endParaRPr lang="en-US"/>
        </a:p>
      </dgm:t>
    </dgm:pt>
    <dgm:pt modelId="{B218DAFF-2CEC-4CCC-A9C4-F5CB6AD8CE0C}">
      <dgm:prSet phldrT="[Text]"/>
      <dgm:spPr/>
      <dgm:t>
        <a:bodyPr/>
        <a:lstStyle/>
        <a:p>
          <a:r>
            <a:rPr lang="en-US" dirty="0" smtClean="0"/>
            <a:t>Abstinence</a:t>
          </a:r>
          <a:endParaRPr lang="en-US" dirty="0"/>
        </a:p>
      </dgm:t>
    </dgm:pt>
    <dgm:pt modelId="{3751F111-8F24-4176-9966-CF99DD974742}" type="parTrans" cxnId="{6C97FCFA-E456-4BFC-B565-E9ADC2DEF745}">
      <dgm:prSet/>
      <dgm:spPr/>
      <dgm:t>
        <a:bodyPr/>
        <a:lstStyle/>
        <a:p>
          <a:endParaRPr lang="en-US"/>
        </a:p>
      </dgm:t>
    </dgm:pt>
    <dgm:pt modelId="{3745B57C-6131-4899-8D20-2DF2930CD56E}" type="sibTrans" cxnId="{6C97FCFA-E456-4BFC-B565-E9ADC2DEF745}">
      <dgm:prSet/>
      <dgm:spPr/>
      <dgm:t>
        <a:bodyPr/>
        <a:lstStyle/>
        <a:p>
          <a:endParaRPr lang="en-US"/>
        </a:p>
      </dgm:t>
    </dgm:pt>
    <dgm:pt modelId="{84858B67-0665-498D-B752-D97AAAB746EE}">
      <dgm:prSet phldrT="[Text]"/>
      <dgm:spPr/>
      <dgm:t>
        <a:bodyPr/>
        <a:lstStyle/>
        <a:p>
          <a:r>
            <a:rPr lang="en-US" dirty="0" smtClean="0"/>
            <a:t>Recovery</a:t>
          </a:r>
          <a:endParaRPr lang="en-US" dirty="0"/>
        </a:p>
      </dgm:t>
    </dgm:pt>
    <dgm:pt modelId="{2AA41B85-9BFB-4664-8822-2F0BBA61116A}" type="parTrans" cxnId="{6B2A772B-5AB8-42D5-A41A-FC58E9E2F95F}">
      <dgm:prSet/>
      <dgm:spPr/>
      <dgm:t>
        <a:bodyPr/>
        <a:lstStyle/>
        <a:p>
          <a:endParaRPr lang="en-US"/>
        </a:p>
      </dgm:t>
    </dgm:pt>
    <dgm:pt modelId="{21033F89-E064-42D7-B33C-6C51EE784932}" type="sibTrans" cxnId="{6B2A772B-5AB8-42D5-A41A-FC58E9E2F95F}">
      <dgm:prSet/>
      <dgm:spPr/>
      <dgm:t>
        <a:bodyPr/>
        <a:lstStyle/>
        <a:p>
          <a:endParaRPr lang="en-US"/>
        </a:p>
      </dgm:t>
    </dgm:pt>
    <dgm:pt modelId="{90EB5020-9127-4D8F-BA6E-1802EF7EBE6E}" type="pres">
      <dgm:prSet presAssocID="{E770CCC3-2894-46E4-B8AE-774A0B24F9D3}" presName="Name0" presStyleCnt="0">
        <dgm:presLayoutVars>
          <dgm:dir/>
          <dgm:resizeHandles val="exact"/>
        </dgm:presLayoutVars>
      </dgm:prSet>
      <dgm:spPr/>
      <dgm:t>
        <a:bodyPr/>
        <a:lstStyle/>
        <a:p>
          <a:endParaRPr lang="en-US"/>
        </a:p>
      </dgm:t>
    </dgm:pt>
    <dgm:pt modelId="{E24A4858-54AB-464B-B46E-250EFF87B72D}" type="pres">
      <dgm:prSet presAssocID="{E9261835-7DB1-464D-8901-81DA8FAEB55E}" presName="parTxOnly" presStyleLbl="node1" presStyleIdx="0" presStyleCnt="3" custLinFactNeighborY="-605">
        <dgm:presLayoutVars>
          <dgm:bulletEnabled val="1"/>
        </dgm:presLayoutVars>
      </dgm:prSet>
      <dgm:spPr/>
      <dgm:t>
        <a:bodyPr/>
        <a:lstStyle/>
        <a:p>
          <a:endParaRPr lang="en-US"/>
        </a:p>
      </dgm:t>
    </dgm:pt>
    <dgm:pt modelId="{454EBC90-289A-4BFA-A7D3-E5F475FF0020}" type="pres">
      <dgm:prSet presAssocID="{FFDE7322-2AD9-43BF-90B8-31B7845061F0}" presName="parSpace" presStyleCnt="0"/>
      <dgm:spPr/>
    </dgm:pt>
    <dgm:pt modelId="{8CB40319-43AA-4608-8D8C-282BBB2F8F4C}" type="pres">
      <dgm:prSet presAssocID="{B218DAFF-2CEC-4CCC-A9C4-F5CB6AD8CE0C}" presName="parTxOnly" presStyleLbl="node1" presStyleIdx="1" presStyleCnt="3">
        <dgm:presLayoutVars>
          <dgm:bulletEnabled val="1"/>
        </dgm:presLayoutVars>
      </dgm:prSet>
      <dgm:spPr/>
      <dgm:t>
        <a:bodyPr/>
        <a:lstStyle/>
        <a:p>
          <a:endParaRPr lang="en-US"/>
        </a:p>
      </dgm:t>
    </dgm:pt>
    <dgm:pt modelId="{4ADB7661-61A0-46EB-8892-8844B5E5A590}" type="pres">
      <dgm:prSet presAssocID="{3745B57C-6131-4899-8D20-2DF2930CD56E}" presName="parSpace" presStyleCnt="0"/>
      <dgm:spPr/>
    </dgm:pt>
    <dgm:pt modelId="{04036623-8C62-486A-91C1-3B5492713316}" type="pres">
      <dgm:prSet presAssocID="{84858B67-0665-498D-B752-D97AAAB746EE}" presName="parTxOnly" presStyleLbl="node1" presStyleIdx="2" presStyleCnt="3">
        <dgm:presLayoutVars>
          <dgm:bulletEnabled val="1"/>
        </dgm:presLayoutVars>
      </dgm:prSet>
      <dgm:spPr/>
      <dgm:t>
        <a:bodyPr/>
        <a:lstStyle/>
        <a:p>
          <a:endParaRPr lang="en-US"/>
        </a:p>
      </dgm:t>
    </dgm:pt>
  </dgm:ptLst>
  <dgm:cxnLst>
    <dgm:cxn modelId="{06AFDFF9-43BF-4348-BFCE-7880D3C772C6}" type="presOf" srcId="{84858B67-0665-498D-B752-D97AAAB746EE}" destId="{04036623-8C62-486A-91C1-3B5492713316}" srcOrd="0" destOrd="0" presId="urn:microsoft.com/office/officeart/2005/8/layout/hChevron3"/>
    <dgm:cxn modelId="{D42CB956-623E-45B9-90D0-AFD1FD9D4FC6}" type="presOf" srcId="{E9261835-7DB1-464D-8901-81DA8FAEB55E}" destId="{E24A4858-54AB-464B-B46E-250EFF87B72D}" srcOrd="0" destOrd="0" presId="urn:microsoft.com/office/officeart/2005/8/layout/hChevron3"/>
    <dgm:cxn modelId="{C8ABEB84-0FB9-4B6C-83A2-EFCD522B7818}" type="presOf" srcId="{E770CCC3-2894-46E4-B8AE-774A0B24F9D3}" destId="{90EB5020-9127-4D8F-BA6E-1802EF7EBE6E}" srcOrd="0" destOrd="0" presId="urn:microsoft.com/office/officeart/2005/8/layout/hChevron3"/>
    <dgm:cxn modelId="{F80B238E-71C5-4123-9D0A-CF0839F7A5FD}" type="presOf" srcId="{B218DAFF-2CEC-4CCC-A9C4-F5CB6AD8CE0C}" destId="{8CB40319-43AA-4608-8D8C-282BBB2F8F4C}" srcOrd="0" destOrd="0" presId="urn:microsoft.com/office/officeart/2005/8/layout/hChevron3"/>
    <dgm:cxn modelId="{C770A6A2-41F9-48E3-A695-0F331401B68E}" srcId="{E770CCC3-2894-46E4-B8AE-774A0B24F9D3}" destId="{E9261835-7DB1-464D-8901-81DA8FAEB55E}" srcOrd="0" destOrd="0" parTransId="{383D9C80-2601-4027-98F3-BB9F98CA7606}" sibTransId="{FFDE7322-2AD9-43BF-90B8-31B7845061F0}"/>
    <dgm:cxn modelId="{6C97FCFA-E456-4BFC-B565-E9ADC2DEF745}" srcId="{E770CCC3-2894-46E4-B8AE-774A0B24F9D3}" destId="{B218DAFF-2CEC-4CCC-A9C4-F5CB6AD8CE0C}" srcOrd="1" destOrd="0" parTransId="{3751F111-8F24-4176-9966-CF99DD974742}" sibTransId="{3745B57C-6131-4899-8D20-2DF2930CD56E}"/>
    <dgm:cxn modelId="{6B2A772B-5AB8-42D5-A41A-FC58E9E2F95F}" srcId="{E770CCC3-2894-46E4-B8AE-774A0B24F9D3}" destId="{84858B67-0665-498D-B752-D97AAAB746EE}" srcOrd="2" destOrd="0" parTransId="{2AA41B85-9BFB-4664-8822-2F0BBA61116A}" sibTransId="{21033F89-E064-42D7-B33C-6C51EE784932}"/>
    <dgm:cxn modelId="{0CC4348F-68A1-4036-A36A-F46DAFF74CEB}" type="presParOf" srcId="{90EB5020-9127-4D8F-BA6E-1802EF7EBE6E}" destId="{E24A4858-54AB-464B-B46E-250EFF87B72D}" srcOrd="0" destOrd="0" presId="urn:microsoft.com/office/officeart/2005/8/layout/hChevron3"/>
    <dgm:cxn modelId="{2506480C-C1E4-4296-AB73-7D7BD27D0441}" type="presParOf" srcId="{90EB5020-9127-4D8F-BA6E-1802EF7EBE6E}" destId="{454EBC90-289A-4BFA-A7D3-E5F475FF0020}" srcOrd="1" destOrd="0" presId="urn:microsoft.com/office/officeart/2005/8/layout/hChevron3"/>
    <dgm:cxn modelId="{D7930F13-C94C-47B0-A8C2-04DF2507CAD1}" type="presParOf" srcId="{90EB5020-9127-4D8F-BA6E-1802EF7EBE6E}" destId="{8CB40319-43AA-4608-8D8C-282BBB2F8F4C}" srcOrd="2" destOrd="0" presId="urn:microsoft.com/office/officeart/2005/8/layout/hChevron3"/>
    <dgm:cxn modelId="{48F87357-298B-43AC-97BA-4C4108B1BD89}" type="presParOf" srcId="{90EB5020-9127-4D8F-BA6E-1802EF7EBE6E}" destId="{4ADB7661-61A0-46EB-8892-8844B5E5A590}" srcOrd="3" destOrd="0" presId="urn:microsoft.com/office/officeart/2005/8/layout/hChevron3"/>
    <dgm:cxn modelId="{957B058F-D6D6-4615-85CE-BCF01449F209}" type="presParOf" srcId="{90EB5020-9127-4D8F-BA6E-1802EF7EBE6E}" destId="{04036623-8C62-486A-91C1-3B5492713316}"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32D4E-2928-47A2-AF3F-89656FEB6451}">
      <dsp:nvSpPr>
        <dsp:cNvPr id="0" name=""/>
        <dsp:cNvSpPr/>
      </dsp:nvSpPr>
      <dsp:spPr>
        <a:xfrm>
          <a:off x="4460442" y="3757239"/>
          <a:ext cx="526756" cy="595921"/>
        </a:xfrm>
        <a:custGeom>
          <a:avLst/>
          <a:gdLst/>
          <a:ahLst/>
          <a:cxnLst/>
          <a:rect l="0" t="0" r="0" b="0"/>
          <a:pathLst>
            <a:path>
              <a:moveTo>
                <a:pt x="0" y="0"/>
              </a:moveTo>
              <a:lnTo>
                <a:pt x="0" y="595921"/>
              </a:lnTo>
              <a:lnTo>
                <a:pt x="526756" y="5959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8A3894-A9AA-4558-AFAA-6DB6BFEE25FF}">
      <dsp:nvSpPr>
        <dsp:cNvPr id="0" name=""/>
        <dsp:cNvSpPr/>
      </dsp:nvSpPr>
      <dsp:spPr>
        <a:xfrm>
          <a:off x="5063405" y="2440360"/>
          <a:ext cx="228592" cy="277441"/>
        </a:xfrm>
        <a:custGeom>
          <a:avLst/>
          <a:gdLst/>
          <a:ahLst/>
          <a:cxnLst/>
          <a:rect l="0" t="0" r="0" b="0"/>
          <a:pathLst>
            <a:path>
              <a:moveTo>
                <a:pt x="0" y="0"/>
              </a:moveTo>
              <a:lnTo>
                <a:pt x="0" y="143679"/>
              </a:lnTo>
              <a:lnTo>
                <a:pt x="228592" y="143679"/>
              </a:lnTo>
              <a:lnTo>
                <a:pt x="228592" y="2774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7A4A3B-015D-4C28-95E8-A1DA1D3A08E2}">
      <dsp:nvSpPr>
        <dsp:cNvPr id="0" name=""/>
        <dsp:cNvSpPr/>
      </dsp:nvSpPr>
      <dsp:spPr>
        <a:xfrm>
          <a:off x="4504522" y="1542200"/>
          <a:ext cx="558882" cy="261198"/>
        </a:xfrm>
        <a:custGeom>
          <a:avLst/>
          <a:gdLst/>
          <a:ahLst/>
          <a:cxnLst/>
          <a:rect l="0" t="0" r="0" b="0"/>
          <a:pathLst>
            <a:path>
              <a:moveTo>
                <a:pt x="0" y="0"/>
              </a:moveTo>
              <a:lnTo>
                <a:pt x="0" y="127436"/>
              </a:lnTo>
              <a:lnTo>
                <a:pt x="558882" y="127436"/>
              </a:lnTo>
              <a:lnTo>
                <a:pt x="558882" y="2611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626C5E-DDFA-40CD-BBC6-0C1FD4DB612B}">
      <dsp:nvSpPr>
        <dsp:cNvPr id="0" name=""/>
        <dsp:cNvSpPr/>
      </dsp:nvSpPr>
      <dsp:spPr>
        <a:xfrm>
          <a:off x="3532558" y="637715"/>
          <a:ext cx="971964" cy="267523"/>
        </a:xfrm>
        <a:custGeom>
          <a:avLst/>
          <a:gdLst/>
          <a:ahLst/>
          <a:cxnLst/>
          <a:rect l="0" t="0" r="0" b="0"/>
          <a:pathLst>
            <a:path>
              <a:moveTo>
                <a:pt x="0" y="0"/>
              </a:moveTo>
              <a:lnTo>
                <a:pt x="0" y="133761"/>
              </a:lnTo>
              <a:lnTo>
                <a:pt x="971964" y="133761"/>
              </a:lnTo>
              <a:lnTo>
                <a:pt x="971964" y="2675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86DFCC-73ED-4995-9B78-B82F385FBF81}">
      <dsp:nvSpPr>
        <dsp:cNvPr id="0" name=""/>
        <dsp:cNvSpPr/>
      </dsp:nvSpPr>
      <dsp:spPr>
        <a:xfrm>
          <a:off x="747356" y="4188270"/>
          <a:ext cx="432190" cy="448210"/>
        </a:xfrm>
        <a:custGeom>
          <a:avLst/>
          <a:gdLst/>
          <a:ahLst/>
          <a:cxnLst/>
          <a:rect l="0" t="0" r="0" b="0"/>
          <a:pathLst>
            <a:path>
              <a:moveTo>
                <a:pt x="432190" y="0"/>
              </a:moveTo>
              <a:lnTo>
                <a:pt x="0" y="4482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7A285-DE86-4957-AF46-4C4DD1389D9B}">
      <dsp:nvSpPr>
        <dsp:cNvPr id="0" name=""/>
        <dsp:cNvSpPr/>
      </dsp:nvSpPr>
      <dsp:spPr>
        <a:xfrm>
          <a:off x="1689116" y="3354762"/>
          <a:ext cx="457197" cy="277441"/>
        </a:xfrm>
        <a:custGeom>
          <a:avLst/>
          <a:gdLst/>
          <a:ahLst/>
          <a:cxnLst/>
          <a:rect l="0" t="0" r="0" b="0"/>
          <a:pathLst>
            <a:path>
              <a:moveTo>
                <a:pt x="457197" y="0"/>
              </a:moveTo>
              <a:lnTo>
                <a:pt x="457197" y="143679"/>
              </a:lnTo>
              <a:lnTo>
                <a:pt x="0" y="143679"/>
              </a:lnTo>
              <a:lnTo>
                <a:pt x="0" y="2774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7305AA-0AFF-4C30-9DC8-30D52E70B8E0}">
      <dsp:nvSpPr>
        <dsp:cNvPr id="0" name=""/>
        <dsp:cNvSpPr/>
      </dsp:nvSpPr>
      <dsp:spPr>
        <a:xfrm>
          <a:off x="2146314" y="2440360"/>
          <a:ext cx="152399" cy="277441"/>
        </a:xfrm>
        <a:custGeom>
          <a:avLst/>
          <a:gdLst/>
          <a:ahLst/>
          <a:cxnLst/>
          <a:rect l="0" t="0" r="0" b="0"/>
          <a:pathLst>
            <a:path>
              <a:moveTo>
                <a:pt x="152399" y="0"/>
              </a:moveTo>
              <a:lnTo>
                <a:pt x="152399" y="143679"/>
              </a:lnTo>
              <a:lnTo>
                <a:pt x="0" y="143679"/>
              </a:lnTo>
              <a:lnTo>
                <a:pt x="0" y="2774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32A9CE-67AD-4934-B5E6-3F944F3801CA}">
      <dsp:nvSpPr>
        <dsp:cNvPr id="0" name=""/>
        <dsp:cNvSpPr/>
      </dsp:nvSpPr>
      <dsp:spPr>
        <a:xfrm>
          <a:off x="2298713" y="1542200"/>
          <a:ext cx="261880" cy="261198"/>
        </a:xfrm>
        <a:custGeom>
          <a:avLst/>
          <a:gdLst/>
          <a:ahLst/>
          <a:cxnLst/>
          <a:rect l="0" t="0" r="0" b="0"/>
          <a:pathLst>
            <a:path>
              <a:moveTo>
                <a:pt x="261880" y="0"/>
              </a:moveTo>
              <a:lnTo>
                <a:pt x="261880" y="127436"/>
              </a:lnTo>
              <a:lnTo>
                <a:pt x="0" y="127436"/>
              </a:lnTo>
              <a:lnTo>
                <a:pt x="0" y="2611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A78440-5A94-4126-8092-C139957A76E3}">
      <dsp:nvSpPr>
        <dsp:cNvPr id="0" name=""/>
        <dsp:cNvSpPr/>
      </dsp:nvSpPr>
      <dsp:spPr>
        <a:xfrm>
          <a:off x="2560594" y="637715"/>
          <a:ext cx="971964" cy="267523"/>
        </a:xfrm>
        <a:custGeom>
          <a:avLst/>
          <a:gdLst/>
          <a:ahLst/>
          <a:cxnLst/>
          <a:rect l="0" t="0" r="0" b="0"/>
          <a:pathLst>
            <a:path>
              <a:moveTo>
                <a:pt x="971964" y="0"/>
              </a:moveTo>
              <a:lnTo>
                <a:pt x="971964" y="133761"/>
              </a:lnTo>
              <a:lnTo>
                <a:pt x="0" y="133761"/>
              </a:lnTo>
              <a:lnTo>
                <a:pt x="0" y="2675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5582F3-8395-49BB-BB69-1F106AFDF9CB}">
      <dsp:nvSpPr>
        <dsp:cNvPr id="0" name=""/>
        <dsp:cNvSpPr/>
      </dsp:nvSpPr>
      <dsp:spPr>
        <a:xfrm>
          <a:off x="2895597" y="754"/>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Urge to Use</a:t>
          </a:r>
          <a:endParaRPr lang="en-US" sz="1400" kern="1200" dirty="0"/>
        </a:p>
      </dsp:txBody>
      <dsp:txXfrm>
        <a:off x="2895597" y="754"/>
        <a:ext cx="1273922" cy="636961"/>
      </dsp:txXfrm>
    </dsp:sp>
    <dsp:sp modelId="{9EDF775E-6EA4-4DAC-872F-8A9FF8649A81}">
      <dsp:nvSpPr>
        <dsp:cNvPr id="0" name=""/>
        <dsp:cNvSpPr/>
      </dsp:nvSpPr>
      <dsp:spPr>
        <a:xfrm>
          <a:off x="1923632" y="905239"/>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Decision to Use</a:t>
          </a:r>
          <a:endParaRPr lang="en-US" sz="1400" kern="1200" dirty="0"/>
        </a:p>
      </dsp:txBody>
      <dsp:txXfrm>
        <a:off x="1923632" y="905239"/>
        <a:ext cx="1273922" cy="636961"/>
      </dsp:txXfrm>
    </dsp:sp>
    <dsp:sp modelId="{0E5FFC5D-91EA-4A4B-B3E6-E9AE2843ECED}">
      <dsp:nvSpPr>
        <dsp:cNvPr id="0" name=""/>
        <dsp:cNvSpPr/>
      </dsp:nvSpPr>
      <dsp:spPr>
        <a:xfrm>
          <a:off x="1661752" y="1803399"/>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Get Money (may be illegally)</a:t>
          </a:r>
          <a:endParaRPr lang="en-US" sz="1400" kern="1200" dirty="0"/>
        </a:p>
      </dsp:txBody>
      <dsp:txXfrm>
        <a:off x="1661752" y="1803399"/>
        <a:ext cx="1273922" cy="636961"/>
      </dsp:txXfrm>
    </dsp:sp>
    <dsp:sp modelId="{CF184447-E11E-4892-BFD2-E7B1BE618561}">
      <dsp:nvSpPr>
        <dsp:cNvPr id="0" name=""/>
        <dsp:cNvSpPr/>
      </dsp:nvSpPr>
      <dsp:spPr>
        <a:xfrm>
          <a:off x="1509353" y="2717801"/>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Go to dealer</a:t>
          </a:r>
          <a:endParaRPr lang="en-US" sz="1400" kern="1200" dirty="0"/>
        </a:p>
      </dsp:txBody>
      <dsp:txXfrm>
        <a:off x="1509353" y="2717801"/>
        <a:ext cx="1273922" cy="636961"/>
      </dsp:txXfrm>
    </dsp:sp>
    <dsp:sp modelId="{654944D1-43C4-443D-84B0-9ABA0FE8C12C}">
      <dsp:nvSpPr>
        <dsp:cNvPr id="0" name=""/>
        <dsp:cNvSpPr/>
      </dsp:nvSpPr>
      <dsp:spPr>
        <a:xfrm>
          <a:off x="1052155" y="3632203"/>
          <a:ext cx="1273922" cy="5560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Use, Use, Use</a:t>
          </a:r>
          <a:endParaRPr lang="en-US" sz="1400" kern="1200" dirty="0"/>
        </a:p>
      </dsp:txBody>
      <dsp:txXfrm>
        <a:off x="1052155" y="3632203"/>
        <a:ext cx="1273922" cy="556067"/>
      </dsp:txXfrm>
    </dsp:sp>
    <dsp:sp modelId="{CA08CAE6-1DC5-40F3-B878-E04756719AA0}">
      <dsp:nvSpPr>
        <dsp:cNvPr id="0" name=""/>
        <dsp:cNvSpPr/>
      </dsp:nvSpPr>
      <dsp:spPr>
        <a:xfrm>
          <a:off x="747356" y="4318000"/>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Drug wears off, crash</a:t>
          </a:r>
          <a:endParaRPr lang="en-US" sz="1400" kern="1200" dirty="0"/>
        </a:p>
      </dsp:txBody>
      <dsp:txXfrm>
        <a:off x="747356" y="4318000"/>
        <a:ext cx="1273922" cy="636961"/>
      </dsp:txXfrm>
    </dsp:sp>
    <dsp:sp modelId="{A499DA0D-00F2-4116-8103-3F5D6E13E3BE}">
      <dsp:nvSpPr>
        <dsp:cNvPr id="0" name=""/>
        <dsp:cNvSpPr/>
      </dsp:nvSpPr>
      <dsp:spPr>
        <a:xfrm>
          <a:off x="3867561" y="905239"/>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Decision not to Drink</a:t>
          </a:r>
          <a:endParaRPr lang="en-US" sz="1400" kern="1200" dirty="0"/>
        </a:p>
      </dsp:txBody>
      <dsp:txXfrm>
        <a:off x="3867561" y="905239"/>
        <a:ext cx="1273922" cy="636961"/>
      </dsp:txXfrm>
    </dsp:sp>
    <dsp:sp modelId="{C7ADC9D6-6718-4953-9E38-DFE34DF165C3}">
      <dsp:nvSpPr>
        <dsp:cNvPr id="0" name=""/>
        <dsp:cNvSpPr/>
      </dsp:nvSpPr>
      <dsp:spPr>
        <a:xfrm>
          <a:off x="4426444" y="1803399"/>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Engage in Abstinence Behavior, </a:t>
          </a:r>
          <a:r>
            <a:rPr lang="en-US" sz="1100" kern="1200" dirty="0" err="1" smtClean="0"/>
            <a:t>eg</a:t>
          </a:r>
          <a:r>
            <a:rPr lang="en-US" sz="1100" kern="1200" dirty="0" smtClean="0"/>
            <a:t> call sponsor</a:t>
          </a:r>
          <a:endParaRPr lang="en-US" sz="1100" kern="1200" dirty="0"/>
        </a:p>
      </dsp:txBody>
      <dsp:txXfrm>
        <a:off x="4426444" y="1803399"/>
        <a:ext cx="1273922" cy="636961"/>
      </dsp:txXfrm>
    </dsp:sp>
    <dsp:sp modelId="{9DE65606-BB1D-4506-A9DB-6ED3B01620B3}">
      <dsp:nvSpPr>
        <dsp:cNvPr id="0" name=""/>
        <dsp:cNvSpPr/>
      </dsp:nvSpPr>
      <dsp:spPr>
        <a:xfrm>
          <a:off x="4252553" y="2717801"/>
          <a:ext cx="2078888" cy="1039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Recovery Behavior, </a:t>
          </a:r>
          <a:r>
            <a:rPr lang="en-US" sz="1400" kern="1200" dirty="0" err="1" smtClean="0"/>
            <a:t>eg</a:t>
          </a:r>
          <a:r>
            <a:rPr lang="en-US" sz="1400" kern="1200" dirty="0" smtClean="0"/>
            <a:t> go to work, be honest,  manage family etc</a:t>
          </a:r>
          <a:endParaRPr lang="en-US" sz="1400" kern="1200" dirty="0"/>
        </a:p>
      </dsp:txBody>
      <dsp:txXfrm>
        <a:off x="4252553" y="2717801"/>
        <a:ext cx="2078888" cy="1039437"/>
      </dsp:txXfrm>
    </dsp:sp>
    <dsp:sp modelId="{B9A5BAEE-4316-4681-9660-3BFF5B513707}">
      <dsp:nvSpPr>
        <dsp:cNvPr id="0" name=""/>
        <dsp:cNvSpPr/>
      </dsp:nvSpPr>
      <dsp:spPr>
        <a:xfrm>
          <a:off x="4987199" y="4034680"/>
          <a:ext cx="1273922" cy="636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Late Stage Recovery Behavior</a:t>
          </a:r>
          <a:endParaRPr lang="en-US" sz="1400" kern="1200" dirty="0"/>
        </a:p>
      </dsp:txBody>
      <dsp:txXfrm>
        <a:off x="4987199" y="4034680"/>
        <a:ext cx="1273922" cy="6369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2876" tIns="46438" rIns="92876" bIns="46438" numCol="1" anchor="t" anchorCtr="0" compatLnSpc="1">
            <a:prstTxWarp prst="textNoShape">
              <a:avLst/>
            </a:prstTxWarp>
          </a:bodyPr>
          <a:lstStyle>
            <a:lvl1pPr>
              <a:defRPr sz="1200">
                <a:latin typeface="Arial" charset="0"/>
              </a:defRPr>
            </a:lvl1pPr>
          </a:lstStyle>
          <a:p>
            <a:pPr>
              <a:defRPr/>
            </a:pPr>
            <a:endParaRPr lang="en-US"/>
          </a:p>
        </p:txBody>
      </p:sp>
      <p:sp>
        <p:nvSpPr>
          <p:cNvPr id="75779" name="Rectangle 3"/>
          <p:cNvSpPr>
            <a:spLocks noGrp="1" noChangeArrowheads="1"/>
          </p:cNvSpPr>
          <p:nvPr>
            <p:ph type="dt" sz="quarter" idx="1"/>
          </p:nvPr>
        </p:nvSpPr>
        <p:spPr bwMode="auto">
          <a:xfrm>
            <a:off x="3972560" y="0"/>
            <a:ext cx="3037840" cy="465138"/>
          </a:xfrm>
          <a:prstGeom prst="rect">
            <a:avLst/>
          </a:prstGeom>
          <a:noFill/>
          <a:ln w="9525">
            <a:noFill/>
            <a:miter lim="800000"/>
            <a:headEnd/>
            <a:tailEnd/>
          </a:ln>
          <a:effectLst/>
        </p:spPr>
        <p:txBody>
          <a:bodyPr vert="horz" wrap="square" lIns="92876" tIns="46438" rIns="92876" bIns="46438" numCol="1" anchor="t" anchorCtr="0" compatLnSpc="1">
            <a:prstTxWarp prst="textNoShape">
              <a:avLst/>
            </a:prstTxWarp>
          </a:bodyPr>
          <a:lstStyle>
            <a:lvl1pPr algn="r">
              <a:defRPr sz="1200">
                <a:latin typeface="Arial" charset="0"/>
              </a:defRPr>
            </a:lvl1pPr>
          </a:lstStyle>
          <a:p>
            <a:pPr>
              <a:defRPr/>
            </a:pPr>
            <a:endParaRPr lang="en-US"/>
          </a:p>
        </p:txBody>
      </p:sp>
      <p:sp>
        <p:nvSpPr>
          <p:cNvPr id="75780" name="Rectangle 4"/>
          <p:cNvSpPr>
            <a:spLocks noGrp="1" noChangeArrowheads="1"/>
          </p:cNvSpPr>
          <p:nvPr>
            <p:ph type="ftr" sz="quarter" idx="2"/>
          </p:nvPr>
        </p:nvSpPr>
        <p:spPr bwMode="auto">
          <a:xfrm>
            <a:off x="0" y="8831263"/>
            <a:ext cx="3037840" cy="465137"/>
          </a:xfrm>
          <a:prstGeom prst="rect">
            <a:avLst/>
          </a:prstGeom>
          <a:noFill/>
          <a:ln w="9525">
            <a:noFill/>
            <a:miter lim="800000"/>
            <a:headEnd/>
            <a:tailEnd/>
          </a:ln>
          <a:effectLst/>
        </p:spPr>
        <p:txBody>
          <a:bodyPr vert="horz" wrap="square" lIns="92876" tIns="46438" rIns="92876" bIns="46438" numCol="1" anchor="b" anchorCtr="0" compatLnSpc="1">
            <a:prstTxWarp prst="textNoShape">
              <a:avLst/>
            </a:prstTxWarp>
          </a:bodyPr>
          <a:lstStyle>
            <a:lvl1pPr>
              <a:defRPr sz="1200">
                <a:latin typeface="Arial" charset="0"/>
              </a:defRPr>
            </a:lvl1pPr>
          </a:lstStyle>
          <a:p>
            <a:pPr>
              <a:defRPr/>
            </a:pPr>
            <a:endParaRPr lang="en-US"/>
          </a:p>
        </p:txBody>
      </p:sp>
      <p:sp>
        <p:nvSpPr>
          <p:cNvPr id="75781" name="Rectangle 5"/>
          <p:cNvSpPr>
            <a:spLocks noGrp="1" noChangeArrowheads="1"/>
          </p:cNvSpPr>
          <p:nvPr>
            <p:ph type="sldNum" sz="quarter" idx="3"/>
          </p:nvPr>
        </p:nvSpPr>
        <p:spPr bwMode="auto">
          <a:xfrm>
            <a:off x="3972560" y="8831263"/>
            <a:ext cx="3037840" cy="465137"/>
          </a:xfrm>
          <a:prstGeom prst="rect">
            <a:avLst/>
          </a:prstGeom>
          <a:noFill/>
          <a:ln w="9525">
            <a:noFill/>
            <a:miter lim="800000"/>
            <a:headEnd/>
            <a:tailEnd/>
          </a:ln>
          <a:effectLst/>
        </p:spPr>
        <p:txBody>
          <a:bodyPr vert="horz" wrap="square" lIns="92876" tIns="46438" rIns="92876" bIns="46438" numCol="1" anchor="b" anchorCtr="0" compatLnSpc="1">
            <a:prstTxWarp prst="textNoShape">
              <a:avLst/>
            </a:prstTxWarp>
          </a:bodyPr>
          <a:lstStyle>
            <a:lvl1pPr algn="r">
              <a:defRPr sz="1200">
                <a:latin typeface="Arial" charset="0"/>
              </a:defRPr>
            </a:lvl1pPr>
          </a:lstStyle>
          <a:p>
            <a:pPr>
              <a:defRPr/>
            </a:pPr>
            <a:fld id="{86BA2344-4A8C-4FEE-BEB5-664698B09BBC}" type="slidenum">
              <a:rPr lang="en-US"/>
              <a:pPr>
                <a:defRPr/>
              </a:pPr>
              <a:t>‹#›</a:t>
            </a:fld>
            <a:endParaRPr lang="en-US"/>
          </a:p>
        </p:txBody>
      </p:sp>
    </p:spTree>
    <p:extLst>
      <p:ext uri="{BB962C8B-B14F-4D97-AF65-F5344CB8AC3E}">
        <p14:creationId xmlns:p14="http://schemas.microsoft.com/office/powerpoint/2010/main" val="3904555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2876" tIns="46438" rIns="92876" bIns="46438"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2876" tIns="46438" rIns="92876" bIns="46438"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040" y="4416425"/>
            <a:ext cx="5608320" cy="4183063"/>
          </a:xfrm>
          <a:prstGeom prst="rect">
            <a:avLst/>
          </a:prstGeom>
          <a:noFill/>
          <a:ln w="9525">
            <a:noFill/>
            <a:miter lim="800000"/>
            <a:headEnd/>
            <a:tailEnd/>
          </a:ln>
          <a:effectLst/>
        </p:spPr>
        <p:txBody>
          <a:bodyPr vert="horz" wrap="square" lIns="92876" tIns="46438" rIns="92876" bIns="464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2876" tIns="46438" rIns="92876" bIns="4643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2876" tIns="46438" rIns="92876" bIns="46438" numCol="1" anchor="b" anchorCtr="0" compatLnSpc="1">
            <a:prstTxWarp prst="textNoShape">
              <a:avLst/>
            </a:prstTxWarp>
          </a:bodyPr>
          <a:lstStyle>
            <a:lvl1pPr algn="r" eaLnBrk="1" hangingPunct="1">
              <a:defRPr sz="1200">
                <a:latin typeface="Arial" charset="0"/>
              </a:defRPr>
            </a:lvl1pPr>
          </a:lstStyle>
          <a:p>
            <a:pPr>
              <a:defRPr/>
            </a:pPr>
            <a:fld id="{906C9A7F-55F9-4ECB-99F4-98780DF46721}" type="slidenum">
              <a:rPr lang="en-US"/>
              <a:pPr>
                <a:defRPr/>
              </a:pPr>
              <a:t>‹#›</a:t>
            </a:fld>
            <a:endParaRPr lang="en-US"/>
          </a:p>
        </p:txBody>
      </p:sp>
    </p:spTree>
    <p:extLst>
      <p:ext uri="{BB962C8B-B14F-4D97-AF65-F5344CB8AC3E}">
        <p14:creationId xmlns:p14="http://schemas.microsoft.com/office/powerpoint/2010/main" val="582976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1</a:t>
            </a:fld>
            <a:endParaRPr lang="en-US"/>
          </a:p>
        </p:txBody>
      </p:sp>
    </p:spTree>
    <p:extLst>
      <p:ext uri="{BB962C8B-B14F-4D97-AF65-F5344CB8AC3E}">
        <p14:creationId xmlns:p14="http://schemas.microsoft.com/office/powerpoint/2010/main" val="1002993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830C792-29AC-494E-B92C-E6028D6D2A6F}" type="slidenum">
              <a:rPr lang="en-US" altLang="en-US" smtClean="0">
                <a:cs typeface="Arial" pitchFamily="34" charset="0"/>
              </a:rPr>
              <a:pPr eaLnBrk="1" hangingPunct="1">
                <a:spcBef>
                  <a:spcPct val="0"/>
                </a:spcBef>
              </a:pPr>
              <a:t>10</a:t>
            </a:fld>
            <a:endParaRPr lang="en-US" altLang="en-US"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endParaRP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486BE32-6914-467F-9F0C-2C801F5E2AB9}" type="slidenum">
              <a:rPr lang="en-US" altLang="en-US" smtClean="0">
                <a:cs typeface="Arial" pitchFamily="34" charset="0"/>
              </a:rPr>
              <a:pPr eaLnBrk="1" hangingPunct="1">
                <a:spcBef>
                  <a:spcPct val="0"/>
                </a:spcBef>
              </a:pPr>
              <a:t>11</a:t>
            </a:fld>
            <a:endParaRPr lang="en-US" altLang="en-US"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13</a:t>
            </a:fld>
            <a:endParaRPr lang="en-US"/>
          </a:p>
        </p:txBody>
      </p:sp>
    </p:spTree>
    <p:extLst>
      <p:ext uri="{BB962C8B-B14F-4D97-AF65-F5344CB8AC3E}">
        <p14:creationId xmlns:p14="http://schemas.microsoft.com/office/powerpoint/2010/main" val="3867326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14</a:t>
            </a:fld>
            <a:endParaRPr lang="en-US"/>
          </a:p>
        </p:txBody>
      </p:sp>
    </p:spTree>
    <p:extLst>
      <p:ext uri="{BB962C8B-B14F-4D97-AF65-F5344CB8AC3E}">
        <p14:creationId xmlns:p14="http://schemas.microsoft.com/office/powerpoint/2010/main" val="4017896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9DB161C-74B8-4DF3-88B9-8DEC2FBEB0DA}" type="slidenum">
              <a:rPr lang="en-US" smtClean="0">
                <a:latin typeface="Arial" pitchFamily="34" charset="0"/>
              </a:rPr>
              <a:pPr/>
              <a:t>15</a:t>
            </a:fld>
            <a:endParaRPr lang="en-US" smtClean="0">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endParaRPr>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C3FCDDF-483C-4AE7-B440-4FA083C31656}" type="slidenum">
              <a:rPr lang="en-US" altLang="en-US" smtClean="0">
                <a:cs typeface="Arial" pitchFamily="34" charset="0"/>
              </a:rPr>
              <a:pPr eaLnBrk="1" hangingPunct="1">
                <a:spcBef>
                  <a:spcPct val="0"/>
                </a:spcBef>
              </a:pPr>
              <a:t>16</a:t>
            </a:fld>
            <a:endParaRPr lang="en-US" altLang="en-US"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fld id="{6EC11B84-65B0-4225-80B6-93498AB57F03}" type="slidenum">
              <a:rPr lang="en-US" smtClean="0"/>
              <a:pPr/>
              <a:t>17</a:t>
            </a:fld>
            <a:endParaRPr lang="en-US" dirty="0"/>
          </a:p>
        </p:txBody>
      </p:sp>
    </p:spTree>
    <p:extLst>
      <p:ext uri="{BB962C8B-B14F-4D97-AF65-F5344CB8AC3E}">
        <p14:creationId xmlns:p14="http://schemas.microsoft.com/office/powerpoint/2010/main" val="2169479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0580D27-49A7-4FBC-8958-A5A5F807E4B1}" type="slidenum">
              <a:rPr lang="en-US" altLang="en-US" smtClean="0">
                <a:cs typeface="Arial" pitchFamily="34" charset="0"/>
              </a:rPr>
              <a:pPr eaLnBrk="1" hangingPunct="1">
                <a:spcBef>
                  <a:spcPct val="0"/>
                </a:spcBef>
              </a:pPr>
              <a:t>18</a:t>
            </a:fld>
            <a:endParaRPr lang="en-US" altLang="en-US" smtClean="0">
              <a:cs typeface="Arial" pitchFamily="34"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D4B701-FAFE-4618-B307-13C743C91DA9}"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329800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32CA882-1114-4200-B429-2D6601D648E3}" type="slidenum">
              <a:rPr lang="en-US" altLang="en-US" smtClean="0">
                <a:cs typeface="Arial" pitchFamily="34" charset="0"/>
              </a:rPr>
              <a:pPr eaLnBrk="1" hangingPunct="1">
                <a:spcBef>
                  <a:spcPct val="0"/>
                </a:spcBef>
              </a:pPr>
              <a:t>21</a:t>
            </a:fld>
            <a:endParaRPr lang="en-US" altLang="en-US" smtClean="0">
              <a:cs typeface="Arial" pitchFamily="34"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a:t>
            </a:fld>
            <a:endParaRPr lang="en-US"/>
          </a:p>
        </p:txBody>
      </p:sp>
    </p:spTree>
    <p:extLst>
      <p:ext uri="{BB962C8B-B14F-4D97-AF65-F5344CB8AC3E}">
        <p14:creationId xmlns:p14="http://schemas.microsoft.com/office/powerpoint/2010/main" val="3867326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22</a:t>
            </a:fld>
            <a:endParaRPr lang="en-US"/>
          </a:p>
        </p:txBody>
      </p:sp>
    </p:spTree>
    <p:extLst>
      <p:ext uri="{BB962C8B-B14F-4D97-AF65-F5344CB8AC3E}">
        <p14:creationId xmlns:p14="http://schemas.microsoft.com/office/powerpoint/2010/main" val="24681871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23</a:t>
            </a:fld>
            <a:endParaRPr lang="en-US"/>
          </a:p>
        </p:txBody>
      </p:sp>
    </p:spTree>
    <p:extLst>
      <p:ext uri="{BB962C8B-B14F-4D97-AF65-F5344CB8AC3E}">
        <p14:creationId xmlns:p14="http://schemas.microsoft.com/office/powerpoint/2010/main" val="288694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24</a:t>
            </a:fld>
            <a:endParaRPr lang="en-US"/>
          </a:p>
        </p:txBody>
      </p:sp>
    </p:spTree>
    <p:extLst>
      <p:ext uri="{BB962C8B-B14F-4D97-AF65-F5344CB8AC3E}">
        <p14:creationId xmlns:p14="http://schemas.microsoft.com/office/powerpoint/2010/main" val="3791431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25</a:t>
            </a:fld>
            <a:endParaRPr lang="en-US"/>
          </a:p>
        </p:txBody>
      </p:sp>
    </p:spTree>
    <p:extLst>
      <p:ext uri="{BB962C8B-B14F-4D97-AF65-F5344CB8AC3E}">
        <p14:creationId xmlns:p14="http://schemas.microsoft.com/office/powerpoint/2010/main" val="5738911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26</a:t>
            </a:fld>
            <a:endParaRPr lang="en-US"/>
          </a:p>
        </p:txBody>
      </p:sp>
    </p:spTree>
    <p:extLst>
      <p:ext uri="{BB962C8B-B14F-4D97-AF65-F5344CB8AC3E}">
        <p14:creationId xmlns:p14="http://schemas.microsoft.com/office/powerpoint/2010/main" val="19262252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9E3EE7B-E635-4BDB-A688-9474EE46B0E3}" type="slidenum">
              <a:rPr lang="en-US" smtClean="0">
                <a:solidFill>
                  <a:prstClr val="black"/>
                </a:solidFill>
                <a:latin typeface="Arial" pitchFamily="34" charset="0"/>
              </a:rPr>
              <a:pPr/>
              <a:t>27</a:t>
            </a:fld>
            <a:endParaRPr lang="en-US" smtClean="0">
              <a:solidFill>
                <a:prstClr val="black"/>
              </a:solidFill>
              <a:latin typeface="Arial"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9E3EE7B-E635-4BDB-A688-9474EE46B0E3}" type="slidenum">
              <a:rPr lang="en-US" smtClean="0">
                <a:solidFill>
                  <a:prstClr val="black"/>
                </a:solidFill>
                <a:latin typeface="Arial" pitchFamily="34" charset="0"/>
              </a:rPr>
              <a:pPr/>
              <a:t>29</a:t>
            </a:fld>
            <a:endParaRPr lang="en-US" smtClean="0">
              <a:solidFill>
                <a:prstClr val="black"/>
              </a:solidFill>
              <a:latin typeface="Arial"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9E3EE7B-E635-4BDB-A688-9474EE46B0E3}" type="slidenum">
              <a:rPr lang="en-US" smtClean="0">
                <a:solidFill>
                  <a:prstClr val="black"/>
                </a:solidFill>
                <a:latin typeface="Arial" pitchFamily="34" charset="0"/>
              </a:rPr>
              <a:pPr/>
              <a:t>30</a:t>
            </a:fld>
            <a:endParaRPr lang="en-US" smtClean="0">
              <a:solidFill>
                <a:prstClr val="black"/>
              </a:solidFill>
              <a:latin typeface="Arial"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algn="ctr" eaLnBrk="1" hangingPunct="1"/>
            <a:endParaRPr lang="en-US" smtClean="0">
              <a:latin typeface="Arial" pitchFamily="34" charset="0"/>
            </a:endParaRPr>
          </a:p>
          <a:p>
            <a:pPr algn="ctr" eaLnBrk="1" hangingPunct="1"/>
            <a:r>
              <a:rPr lang="en-US" smtClean="0">
                <a:latin typeface="Arial" pitchFamily="34" charset="0"/>
              </a:rPr>
              <a:t>_______________________________________________________</a:t>
            </a:r>
          </a:p>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2CCAD72-8B1F-4E75-8806-84F80C6BEF57}" type="slidenum">
              <a:rPr lang="en-US" altLang="en-US">
                <a:solidFill>
                  <a:prstClr val="black"/>
                </a:solidFill>
              </a:rPr>
              <a:pPr eaLnBrk="1" hangingPunct="1">
                <a:spcBef>
                  <a:spcPct val="0"/>
                </a:spcBef>
              </a:pPr>
              <a:t>31</a:t>
            </a:fld>
            <a:endParaRPr lang="en-US" altLang="en-US">
              <a:solidFill>
                <a:prstClr val="black"/>
              </a:solidFill>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algn="ctr" eaLnBrk="1" hangingPunct="1"/>
            <a:endParaRPr lang="en-US" altLang="en-US" smtClean="0">
              <a:latin typeface="Arial" pitchFamily="34" charset="0"/>
            </a:endParaRPr>
          </a:p>
          <a:p>
            <a:pPr algn="ctr" eaLnBrk="1" hangingPunct="1"/>
            <a:r>
              <a:rPr lang="en-US" altLang="en-US" smtClean="0">
                <a:latin typeface="Arial" pitchFamily="34" charset="0"/>
              </a:rPr>
              <a:t>_______________________________________________________</a:t>
            </a:r>
          </a:p>
          <a:p>
            <a:pPr eaLnBrk="1" hangingPunct="1"/>
            <a:endParaRPr lang="en-US" altLang="en-US" smtClean="0">
              <a:latin typeface="Arial" pitchFamily="34" charset="0"/>
            </a:endParaRP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smtClean="0">
                <a:latin typeface="Arial" pitchFamily="34" charset="0"/>
              </a:rPr>
              <a:t>The trainer will review the requirements of Act 106..  This information is included in the training to provide participants with more knowledge that could be used in advocating for the appropriate LOC for the individual they are helping. Act 106 overview can be found in the manual…Appendix 9, page 142</a:t>
            </a:r>
          </a:p>
          <a:p>
            <a:endParaRPr lang="en-US" altLang="en-US" sz="1000" smtClean="0">
              <a:latin typeface="Arial" pitchFamily="34" charset="0"/>
            </a:endParaRPr>
          </a:p>
          <a:p>
            <a:r>
              <a:rPr lang="en-US" altLang="en-US" sz="1000" smtClean="0">
                <a:latin typeface="Arial" pitchFamily="34" charset="0"/>
              </a:rPr>
              <a:t>Act 106 of 1989 requires all commercial group health plans, HMOs, and the children’s Health Insurance Program to provide comprehensive treatment for alcohol and other drug addictions.</a:t>
            </a:r>
          </a:p>
          <a:p>
            <a:endParaRPr lang="en-US" altLang="en-US" sz="1000" smtClean="0">
              <a:latin typeface="Arial" pitchFamily="34" charset="0"/>
            </a:endParaRPr>
          </a:p>
          <a:p>
            <a:r>
              <a:rPr lang="en-US" altLang="en-US" sz="1000" u="sng" smtClean="0">
                <a:latin typeface="Arial" pitchFamily="34" charset="0"/>
              </a:rPr>
              <a:t>Minimum</a:t>
            </a:r>
            <a:r>
              <a:rPr lang="en-US" altLang="en-US" sz="1000" smtClean="0">
                <a:latin typeface="Arial" pitchFamily="34" charset="0"/>
              </a:rPr>
              <a:t> benefits:</a:t>
            </a:r>
          </a:p>
          <a:p>
            <a:r>
              <a:rPr lang="en-US" altLang="en-US" sz="1000" smtClean="0">
                <a:latin typeface="Arial" pitchFamily="34" charset="0"/>
              </a:rPr>
              <a:t>1. Up to 7 days detox per admission, 4 admissions per lifetime (hospital or non-hospital residential detox</a:t>
            </a:r>
          </a:p>
          <a:p>
            <a:r>
              <a:rPr lang="en-US" altLang="en-US" sz="1000" smtClean="0">
                <a:latin typeface="Arial" pitchFamily="34" charset="0"/>
              </a:rPr>
              <a:t>2. 30 days rehabilitation per year, 90 days per lifetime (non-hospital residential)</a:t>
            </a:r>
          </a:p>
          <a:p>
            <a:r>
              <a:rPr lang="en-US" altLang="en-US" sz="1000" smtClean="0">
                <a:latin typeface="Arial" pitchFamily="34" charset="0"/>
              </a:rPr>
              <a:t>3. 30 sessions of outpatient/partial hospitalization per year, 120 sessions per lifetime</a:t>
            </a:r>
          </a:p>
          <a:p>
            <a:r>
              <a:rPr lang="en-US" altLang="en-US" sz="1000" smtClean="0">
                <a:latin typeface="Arial" pitchFamily="34" charset="0"/>
              </a:rPr>
              <a:t>4. Family counseling and intervention services</a:t>
            </a:r>
          </a:p>
          <a:p>
            <a:r>
              <a:rPr lang="en-US" altLang="en-US" sz="1000" smtClean="0">
                <a:latin typeface="Arial" pitchFamily="34" charset="0"/>
              </a:rPr>
              <a:t>5. Additional treatment beyond the above, 30 additional outpatient/partial hospitalization sessions are provided which can be utilized on a two-to-one basis to provide 15 additional non-hospital, residential treatment days.</a:t>
            </a:r>
          </a:p>
          <a:p>
            <a:endParaRPr lang="en-US" altLang="en-US" sz="1000" smtClean="0">
              <a:latin typeface="Arial" pitchFamily="34" charset="0"/>
            </a:endParaRPr>
          </a:p>
          <a:p>
            <a:r>
              <a:rPr lang="en-US" altLang="en-US" sz="1000" smtClean="0">
                <a:latin typeface="Arial" pitchFamily="34" charset="0"/>
              </a:rPr>
              <a:t>Per the PA Insurance department (PA Bulletin Notice 2003-06)…the </a:t>
            </a:r>
            <a:r>
              <a:rPr lang="en-US" altLang="en-US" sz="1000" u="sng" smtClean="0">
                <a:latin typeface="Arial" pitchFamily="34" charset="0"/>
              </a:rPr>
              <a:t>only lawful prerequisite</a:t>
            </a:r>
            <a:r>
              <a:rPr lang="en-US" altLang="en-US" sz="1000" smtClean="0">
                <a:latin typeface="Arial" pitchFamily="34" charset="0"/>
              </a:rPr>
              <a:t> before an insured obtains non-hospital residential and outpatient coverage for treatment </a:t>
            </a:r>
            <a:r>
              <a:rPr lang="en-US" altLang="en-US" sz="1000" u="sng" smtClean="0">
                <a:latin typeface="Arial" pitchFamily="34" charset="0"/>
              </a:rPr>
              <a:t>is a certification and referral from a licensed physician or licensed psychologist</a:t>
            </a:r>
            <a:r>
              <a:rPr lang="en-US" altLang="en-US" sz="1000" smtClean="0">
                <a:latin typeface="Arial" pitchFamily="34" charset="0"/>
              </a:rPr>
              <a:t>.  The same prerequisite applies for inpatient detoxification coverage. The certification and referral in all instances controls both the nature and duration of treatment. The </a:t>
            </a:r>
            <a:r>
              <a:rPr lang="en-US" altLang="en-US" sz="1000" u="sng" smtClean="0">
                <a:latin typeface="Arial" pitchFamily="34" charset="0"/>
              </a:rPr>
              <a:t>certification and referral in all instances controls both the nature and duration of treatment</a:t>
            </a:r>
            <a:r>
              <a:rPr lang="en-US" altLang="en-US" sz="1000" smtClean="0">
                <a:latin typeface="Arial" pitchFamily="34" charset="0"/>
              </a:rPr>
              <a:t>. The location of treatment is subject to the insuring entity's requirements regarding the use of participating providers.</a:t>
            </a:r>
          </a:p>
        </p:txBody>
      </p:sp>
      <p:sp>
        <p:nvSpPr>
          <p:cNvPr id="133124"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76" tIns="46438" rIns="92876" bIns="46438"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a:spcBef>
                <a:spcPct val="0"/>
              </a:spcBef>
            </a:pPr>
            <a:fld id="{ECA3DAD7-2540-4261-82CE-3E52C1D6A5A7}" type="slidenum">
              <a:rPr lang="en-US" altLang="en-US"/>
              <a:pPr algn="r">
                <a:spcBef>
                  <a:spcPct val="0"/>
                </a:spcBef>
              </a:pPr>
              <a:t>32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285678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solidFill>
                  <a:prstClr val="black"/>
                </a:solidFill>
              </a:rPr>
              <a:pPr>
                <a:defRPr/>
              </a:pPr>
              <a:t>33</a:t>
            </a:fld>
            <a:endParaRPr lang="en-US">
              <a:solidFill>
                <a:prstClr val="black"/>
              </a:solidFill>
            </a:endParaRPr>
          </a:p>
        </p:txBody>
      </p:sp>
    </p:spTree>
    <p:extLst>
      <p:ext uri="{BB962C8B-B14F-4D97-AF65-F5344CB8AC3E}">
        <p14:creationId xmlns:p14="http://schemas.microsoft.com/office/powerpoint/2010/main" val="1040974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4</a:t>
            </a:fld>
            <a:endParaRPr lang="en-US"/>
          </a:p>
        </p:txBody>
      </p:sp>
    </p:spTree>
    <p:extLst>
      <p:ext uri="{BB962C8B-B14F-4D97-AF65-F5344CB8AC3E}">
        <p14:creationId xmlns:p14="http://schemas.microsoft.com/office/powerpoint/2010/main" val="1170493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5</a:t>
            </a:fld>
            <a:endParaRPr lang="en-US"/>
          </a:p>
        </p:txBody>
      </p:sp>
    </p:spTree>
    <p:extLst>
      <p:ext uri="{BB962C8B-B14F-4D97-AF65-F5344CB8AC3E}">
        <p14:creationId xmlns:p14="http://schemas.microsoft.com/office/powerpoint/2010/main" val="4103850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6</a:t>
            </a:fld>
            <a:endParaRPr lang="en-US"/>
          </a:p>
        </p:txBody>
      </p:sp>
    </p:spTree>
    <p:extLst>
      <p:ext uri="{BB962C8B-B14F-4D97-AF65-F5344CB8AC3E}">
        <p14:creationId xmlns:p14="http://schemas.microsoft.com/office/powerpoint/2010/main" val="3651916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Motivation levels</a:t>
            </a:r>
            <a:r>
              <a:rPr lang="en-US" baseline="0" dirty="0" smtClean="0"/>
              <a:t> as related to level of care placements.</a:t>
            </a:r>
            <a:endParaRPr lang="en-US" dirty="0"/>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7</a:t>
            </a:fld>
            <a:endParaRPr lang="en-US"/>
          </a:p>
        </p:txBody>
      </p:sp>
    </p:spTree>
    <p:extLst>
      <p:ext uri="{BB962C8B-B14F-4D97-AF65-F5344CB8AC3E}">
        <p14:creationId xmlns:p14="http://schemas.microsoft.com/office/powerpoint/2010/main" val="730999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06C9A7F-55F9-4ECB-99F4-98780DF46721}" type="slidenum">
              <a:rPr lang="en-US" smtClean="0"/>
              <a:pPr>
                <a:defRPr/>
              </a:pPr>
              <a:t>8</a:t>
            </a:fld>
            <a:endParaRPr lang="en-US"/>
          </a:p>
        </p:txBody>
      </p:sp>
    </p:spTree>
    <p:extLst>
      <p:ext uri="{BB962C8B-B14F-4D97-AF65-F5344CB8AC3E}">
        <p14:creationId xmlns:p14="http://schemas.microsoft.com/office/powerpoint/2010/main" val="3337215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mtClean="0">
                <a:latin typeface="Arial" pitchFamily="34" charset="0"/>
              </a:rPr>
              <a:t>Some say need medication</a:t>
            </a:r>
          </a:p>
          <a:p>
            <a:r>
              <a:rPr lang="en-US" smtClean="0">
                <a:latin typeface="Arial" pitchFamily="34" charset="0"/>
              </a:rPr>
              <a:t>Know of a number heroin addicts with long term drug free recovery.</a:t>
            </a:r>
          </a:p>
          <a:p>
            <a:r>
              <a:rPr lang="en-US" smtClean="0">
                <a:latin typeface="Arial" pitchFamily="34" charset="0"/>
              </a:rPr>
              <a:t>In this context the role of medication is as a support to reduce urges.  But, like prison it does nothing to train in recovery behaviors.  </a:t>
            </a:r>
          </a:p>
          <a:p>
            <a:r>
              <a:rPr lang="en-US" smtClean="0">
                <a:latin typeface="Arial" pitchFamily="34" charset="0"/>
              </a:rPr>
              <a:t>This is also true of the need to practice prosocial behaviors and thinking pattens.</a:t>
            </a:r>
          </a:p>
          <a:p>
            <a:r>
              <a:rPr lang="en-US" smtClean="0">
                <a:latin typeface="Arial" pitchFamily="34" charset="0"/>
              </a:rPr>
              <a:t>Remember most addicts never end up in prison, eg DUI so inmates are the most severe group.</a:t>
            </a:r>
          </a:p>
          <a:p>
            <a:endParaRPr lang="en-US" smtClean="0">
              <a:latin typeface="Arial" pitchFamily="34" charset="0"/>
            </a:endParaRPr>
          </a:p>
        </p:txBody>
      </p:sp>
      <p:sp>
        <p:nvSpPr>
          <p:cNvPr id="67588" name="Slide Number Placeholder 3"/>
          <p:cNvSpPr>
            <a:spLocks noGrp="1"/>
          </p:cNvSpPr>
          <p:nvPr>
            <p:ph type="sldNum" sz="quarter" idx="5"/>
          </p:nvPr>
        </p:nvSpPr>
        <p:spPr>
          <a:noFill/>
        </p:spPr>
        <p:txBody>
          <a:bodyPr/>
          <a:lstStyle/>
          <a:p>
            <a:fld id="{820F7F24-FDC4-42B2-A86C-BED78FD0C34C}" type="slidenum">
              <a:rPr lang="en-US" smtClean="0">
                <a:latin typeface="Arial" pitchFamily="34" charset="0"/>
              </a:rPr>
              <a:pPr/>
              <a:t>9</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3B15A-47D6-4171-A02F-5ADD7C676757}" type="slidenum">
              <a:rPr lang="en-US" smtClean="0"/>
              <a:pPr>
                <a:defRPr/>
              </a:pPr>
              <a:t>‹#›</a:t>
            </a:fld>
            <a:endParaRPr lang="en-US"/>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658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BEE66C-1DFA-4159-96E3-7B4B96C613CE}" type="slidenum">
              <a:rPr lang="en-US" smtClean="0"/>
              <a:pPr>
                <a:defRPr/>
              </a:pPr>
              <a:t>‹#›</a:t>
            </a:fld>
            <a:endParaRPr lang="en-US"/>
          </a:p>
        </p:txBody>
      </p:sp>
    </p:spTree>
    <p:extLst>
      <p:ext uri="{BB962C8B-B14F-4D97-AF65-F5344CB8AC3E}">
        <p14:creationId xmlns:p14="http://schemas.microsoft.com/office/powerpoint/2010/main" val="204743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8E3E17-6ADD-4E1F-919C-E8502142B381}" type="slidenum">
              <a:rPr lang="en-US" smtClean="0"/>
              <a:pPr>
                <a:defRPr/>
              </a:pPr>
              <a:t>‹#›</a:t>
            </a:fld>
            <a:endParaRPr lang="en-US"/>
          </a:p>
        </p:txBody>
      </p:sp>
    </p:spTree>
    <p:extLst>
      <p:ext uri="{BB962C8B-B14F-4D97-AF65-F5344CB8AC3E}">
        <p14:creationId xmlns:p14="http://schemas.microsoft.com/office/powerpoint/2010/main" val="476131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BE6FFA0-DD50-44A0-95A4-007E7CF58C37}" type="slidenum">
              <a:rPr lang="en-US" smtClean="0"/>
              <a:pPr>
                <a:defRPr/>
              </a:pPr>
              <a:t>‹#›</a:t>
            </a:fld>
            <a:endParaRPr lang="en-US"/>
          </a:p>
        </p:txBody>
      </p:sp>
    </p:spTree>
    <p:extLst>
      <p:ext uri="{BB962C8B-B14F-4D97-AF65-F5344CB8AC3E}">
        <p14:creationId xmlns:p14="http://schemas.microsoft.com/office/powerpoint/2010/main" val="204158562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286000" cy="476250"/>
          </a:xfrm>
        </p:spPr>
        <p:txBody>
          <a:bodyPr/>
          <a:lstStyle>
            <a:lvl1pPr>
              <a:defRPr/>
            </a:lvl1pPr>
          </a:lstStyle>
          <a:p>
            <a:pPr>
              <a:defRPr/>
            </a:pPr>
            <a:fld id="{7755DD22-DACA-435B-8660-42C7FC14E71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01625" y="1676400"/>
            <a:ext cx="8540750" cy="4422775"/>
          </a:xfrm>
        </p:spPr>
        <p:txBody>
          <a:bodyPr/>
          <a:lstStyle/>
          <a:p>
            <a:pPr lvl="0"/>
            <a:endParaRPr lang="en-US" noProof="0"/>
          </a:p>
        </p:txBody>
      </p:sp>
      <p:sp>
        <p:nvSpPr>
          <p:cNvPr id="4" name="Date Placeholder 3"/>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286000" cy="476250"/>
          </a:xfrm>
        </p:spPr>
        <p:txBody>
          <a:bodyPr/>
          <a:lstStyle>
            <a:lvl1pPr>
              <a:defRPr/>
            </a:lvl1pPr>
          </a:lstStyle>
          <a:p>
            <a:pPr>
              <a:defRPr/>
            </a:pPr>
            <a:fld id="{0D848082-6C0D-4B93-8C52-5BA6B090F28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4743B15A-47D6-4171-A02F-5ADD7C67675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123881"/>
      </p:ext>
    </p:extLst>
  </p:cSld>
  <p:clrMapOvr>
    <a:masterClrMapping/>
  </p:clrMapOvr>
  <p:transition>
    <p:cover dir="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1722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70461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62F7459-438F-46C9-A7DD-B06C01279FE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6629588"/>
      </p:ext>
    </p:extLst>
  </p:cSld>
  <p:clrMapOvr>
    <a:masterClrMapping/>
  </p:clrMapOvr>
  <p:transition>
    <p:cover dir="rd"/>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E1BAC350-6CD7-4A31-97F4-B8AD10981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9119656"/>
      </p:ext>
    </p:extLst>
  </p:cSld>
  <p:clrMapOvr>
    <a:masterClrMapping/>
  </p:clrMapOvr>
  <p:transition>
    <p:cover dir="rd"/>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fld id="{FB752110-B35C-4A78-8485-E8F263E7B1C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03119242"/>
      </p:ext>
    </p:extLst>
  </p:cSld>
  <p:clrMapOvr>
    <a:masterClrMapping/>
  </p:clrMapOvr>
  <p:transition>
    <p:cover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E6C702-0018-4AC6-BB0C-F5DD700FF61D}" type="slidenum">
              <a:rPr lang="en-US" smtClean="0"/>
              <a:pPr>
                <a:defRPr/>
              </a:pPr>
              <a:t>‹#›</a:t>
            </a:fld>
            <a:endParaRPr lang="en-US"/>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172200"/>
            <a:ext cx="2259013" cy="55245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xfrm>
            <a:off x="685800" y="457200"/>
            <a:ext cx="7848600" cy="457200"/>
          </a:xfrm>
        </p:spPr>
        <p:txBody>
          <a:bodyPr/>
          <a:lstStyle>
            <a:lvl1pPr>
              <a:defRPr sz="4000">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24408929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2EE0B71A-A740-433B-8A89-F7B084BB5729}"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50966052"/>
      </p:ext>
    </p:extLst>
  </p:cSld>
  <p:clrMapOvr>
    <a:masterClrMapping/>
  </p:clrMapOvr>
  <p:transition>
    <p:cover dir="rd"/>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fld id="{F0D1B92F-B184-4C0D-B87E-62D0811D67E3}"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9618243"/>
      </p:ext>
    </p:extLst>
  </p:cSld>
  <p:clrMapOvr>
    <a:masterClrMapping/>
  </p:clrMapOvr>
  <p:transition>
    <p:cover dir="rd"/>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931236A5-05B5-49F8-B0CA-5052AA9C0A8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3435087"/>
      </p:ext>
    </p:extLst>
  </p:cSld>
  <p:clrMapOvr>
    <a:masterClrMapping/>
  </p:clrMapOvr>
  <p:transition>
    <p:cover dir="rd"/>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14D76805-4DDB-48DE-83A0-A1B775CC067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1943640"/>
      </p:ext>
    </p:extLst>
  </p:cSld>
  <p:clrMapOvr>
    <a:masterClrMapping/>
  </p:clrMapOvr>
  <p:transition>
    <p:cover dir="rd"/>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95BEE66C-1DFA-4159-96E3-7B4B96C613C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6103832"/>
      </p:ext>
    </p:extLst>
  </p:cSld>
  <p:clrMapOvr>
    <a:masterClrMapping/>
  </p:clrMapOvr>
  <p:transition>
    <p:cover dir="rd"/>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E8E3E17-6ADD-4E1F-919C-E8502142B38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58223006"/>
      </p:ext>
    </p:extLst>
  </p:cSld>
  <p:clrMapOvr>
    <a:masterClrMapping/>
  </p:clrMapOvr>
  <p:transition>
    <p:cover dir="rd"/>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625829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724815"/>
      </p:ext>
    </p:extLst>
  </p:cSld>
  <p:clrMapOvr>
    <a:masterClrMapping/>
  </p:clrMapOvr>
  <p:transition>
    <p:cover dir="rd"/>
  </p:transition>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566738" y="1752600"/>
            <a:ext cx="8001000" cy="4267200"/>
          </a:xfrm>
        </p:spPr>
        <p:txBody>
          <a:bodyPr/>
          <a:lstStyle/>
          <a:p>
            <a:pPr lvl="0"/>
            <a:r>
              <a:rPr lang="en-US" noProof="0" smtClean="0"/>
              <a:t>Click icon to add chart</a:t>
            </a:r>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E268D68-1E9F-4910-A8DF-965F3DD39A0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16787952"/>
      </p:ext>
    </p:extLst>
  </p:cSld>
  <p:clrMapOvr>
    <a:masterClrMapping/>
  </p:clrMapOvr>
  <p:transition>
    <p:cover dir="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4800" y="6245225"/>
            <a:ext cx="2286000" cy="476250"/>
          </a:xfrm>
          <a:prstGeom prst="rect">
            <a:avLst/>
          </a:prstGeo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a:xfrm>
            <a:off x="6553200" y="6245225"/>
            <a:ext cx="2286000" cy="476250"/>
          </a:xfrm>
        </p:spPr>
        <p:txBody>
          <a:bodyPr/>
          <a:lstStyle>
            <a:lvl1pPr>
              <a:defRPr/>
            </a:lvl1pPr>
          </a:lstStyle>
          <a:p>
            <a:pPr>
              <a:defRPr/>
            </a:pPr>
            <a:fld id="{7755DD22-DACA-435B-8660-42C7FC14E71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996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2F7459-438F-46C9-A7DD-B06C01279FE6}" type="slidenum">
              <a:rPr lang="en-US" smtClean="0"/>
              <a:pPr>
                <a:defRPr/>
              </a:pPr>
              <a:t>‹#›</a:t>
            </a:fld>
            <a:endParaRPr lang="en-US"/>
          </a:p>
        </p:txBody>
      </p:sp>
    </p:spTree>
    <p:extLst>
      <p:ext uri="{BB962C8B-B14F-4D97-AF65-F5344CB8AC3E}">
        <p14:creationId xmlns:p14="http://schemas.microsoft.com/office/powerpoint/2010/main" val="3891439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01625" y="1676400"/>
            <a:ext cx="8540750" cy="4422775"/>
          </a:xfrm>
        </p:spPr>
        <p:txBody>
          <a:bodyPr/>
          <a:lstStyle/>
          <a:p>
            <a:pPr lvl="0"/>
            <a:r>
              <a:rPr lang="en-US" noProof="0" smtClean="0"/>
              <a:t>Click icon to add SmartArt graphic</a:t>
            </a:r>
            <a:endParaRPr lang="en-US" noProof="0"/>
          </a:p>
        </p:txBody>
      </p:sp>
      <p:sp>
        <p:nvSpPr>
          <p:cNvPr id="4" name="Date Placeholder 3"/>
          <p:cNvSpPr>
            <a:spLocks noGrp="1"/>
          </p:cNvSpPr>
          <p:nvPr>
            <p:ph type="dt" sz="half" idx="10"/>
          </p:nvPr>
        </p:nvSpPr>
        <p:spPr>
          <a:xfrm>
            <a:off x="304800" y="6245225"/>
            <a:ext cx="22860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6553200" y="6245225"/>
            <a:ext cx="2286000" cy="476250"/>
          </a:xfrm>
        </p:spPr>
        <p:txBody>
          <a:bodyPr/>
          <a:lstStyle>
            <a:lvl1pPr>
              <a:defRPr/>
            </a:lvl1pPr>
          </a:lstStyle>
          <a:p>
            <a:pPr>
              <a:defRPr/>
            </a:pPr>
            <a:fld id="{0D848082-6C0D-4B93-8C52-5BA6B090F28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4004988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685800" y="457200"/>
            <a:ext cx="7848600" cy="457200"/>
          </a:xfrm>
        </p:spPr>
        <p:txBody>
          <a:bodyPr/>
          <a:lstStyle>
            <a:lvl1pPr>
              <a:defRPr sz="4000">
                <a:solidFill>
                  <a:schemeClr val="bg1"/>
                </a:solidFill>
              </a:defRPr>
            </a:lvl1pPr>
          </a:lstStyle>
          <a:p>
            <a:r>
              <a:rPr lang="en-US" smtClean="0"/>
              <a:t>Click to edit Master title style</a:t>
            </a:r>
            <a:endParaRPr lang="en-US"/>
          </a:p>
        </p:txBody>
      </p:sp>
      <p:sp>
        <p:nvSpPr>
          <p:cNvPr id="6"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1"/>
          </p:nvPr>
        </p:nvSpPr>
        <p:spPr/>
        <p:txBody>
          <a:bodyPr/>
          <a:lstStyle>
            <a:lvl1pPr>
              <a:defRPr/>
            </a:lvl1pPr>
          </a:lstStyle>
          <a:p>
            <a:pPr>
              <a:defRPr/>
            </a:pPr>
            <a:fld id="{50408DDF-DA5E-4EE2-B3BE-72A9EF518C84}" type="slidenum">
              <a:rPr lang="en-US"/>
              <a:pPr>
                <a:defRPr/>
              </a:pPr>
              <a:t>‹#›</a:t>
            </a:fld>
            <a:endParaRPr lang="en-US"/>
          </a:p>
        </p:txBody>
      </p:sp>
    </p:spTree>
    <p:extLst>
      <p:ext uri="{BB962C8B-B14F-4D97-AF65-F5344CB8AC3E}">
        <p14:creationId xmlns:p14="http://schemas.microsoft.com/office/powerpoint/2010/main" val="608593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4743B15A-47D6-4171-A02F-5ADD7C67675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559284"/>
      </p:ext>
    </p:extLst>
  </p:cSld>
  <p:clrMapOvr>
    <a:masterClrMapping/>
  </p:clrMapOvr>
  <p:transition>
    <p:cover dir="rd"/>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1722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763720"/>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62F7459-438F-46C9-A7DD-B06C01279FE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5618656"/>
      </p:ext>
    </p:extLst>
  </p:cSld>
  <p:clrMapOvr>
    <a:masterClrMapping/>
  </p:clrMapOvr>
  <p:transition>
    <p:cover dir="rd"/>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E1BAC350-6CD7-4A31-97F4-B8AD10981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4570718"/>
      </p:ext>
    </p:extLst>
  </p:cSld>
  <p:clrMapOvr>
    <a:masterClrMapping/>
  </p:clrMapOvr>
  <p:transition>
    <p:cover dir="rd"/>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fld id="{FB752110-B35C-4A78-8485-E8F263E7B1C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13822973"/>
      </p:ext>
    </p:extLst>
  </p:cSld>
  <p:clrMapOvr>
    <a:masterClrMapping/>
  </p:clrMapOvr>
  <p:transition>
    <p:cover dir="rd"/>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2EE0B71A-A740-433B-8A89-F7B084BB5729}"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69560785"/>
      </p:ext>
    </p:extLst>
  </p:cSld>
  <p:clrMapOvr>
    <a:masterClrMapping/>
  </p:clrMapOvr>
  <p:transition>
    <p:cover dir="rd"/>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fld id="{F0D1B92F-B184-4C0D-B87E-62D0811D67E3}"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3485305"/>
      </p:ext>
    </p:extLst>
  </p:cSld>
  <p:clrMapOvr>
    <a:masterClrMapping/>
  </p:clrMapOvr>
  <p:transition>
    <p:cover dir="rd"/>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931236A5-05B5-49F8-B0CA-5052AA9C0A8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02324291"/>
      </p:ext>
    </p:extLst>
  </p:cSld>
  <p:clrMapOvr>
    <a:masterClrMapping/>
  </p:clrMapOvr>
  <p:transition>
    <p:cover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1BAC350-6CD7-4A31-97F4-B8AD109813B1}" type="slidenum">
              <a:rPr lang="en-US" smtClean="0"/>
              <a:pPr>
                <a:defRPr/>
              </a:pPr>
              <a:t>‹#›</a:t>
            </a:fld>
            <a:endParaRPr lang="en-US"/>
          </a:p>
        </p:txBody>
      </p:sp>
    </p:spTree>
    <p:extLst>
      <p:ext uri="{BB962C8B-B14F-4D97-AF65-F5344CB8AC3E}">
        <p14:creationId xmlns:p14="http://schemas.microsoft.com/office/powerpoint/2010/main" val="4229868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14D76805-4DDB-48DE-83A0-A1B775CC067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2269684"/>
      </p:ext>
    </p:extLst>
  </p:cSld>
  <p:clrMapOvr>
    <a:masterClrMapping/>
  </p:clrMapOvr>
  <p:transition>
    <p:cover dir="rd"/>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95BEE66C-1DFA-4159-96E3-7B4B96C613C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2595317"/>
      </p:ext>
    </p:extLst>
  </p:cSld>
  <p:clrMapOvr>
    <a:masterClrMapping/>
  </p:clrMapOvr>
  <p:transition>
    <p:cover dir="rd"/>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E8E3E17-6ADD-4E1F-919C-E8502142B38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5098304"/>
      </p:ext>
    </p:extLst>
  </p:cSld>
  <p:clrMapOvr>
    <a:masterClrMapping/>
  </p:clrMapOvr>
  <p:transition>
    <p:cover dir="rd"/>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65882527"/>
      </p:ext>
    </p:extLst>
  </p:cSld>
  <p:clrMapOvr>
    <a:masterClrMapping/>
  </p:clrMapOvr>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00722272"/>
      </p:ext>
    </p:extLst>
  </p:cSld>
  <p:clrMapOvr>
    <a:masterClrMapping/>
  </p:clrMapOvr>
  <p:transition>
    <p:cover dir="rd"/>
  </p:transition>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566738" y="1752600"/>
            <a:ext cx="8001000" cy="4267200"/>
          </a:xfrm>
        </p:spPr>
        <p:txBody>
          <a:bodyPr/>
          <a:lstStyle/>
          <a:p>
            <a:pPr lvl="0"/>
            <a:r>
              <a:rPr lang="en-US" noProof="0" smtClean="0"/>
              <a:t>Click icon to add chart</a:t>
            </a:r>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E268D68-1E9F-4910-A8DF-965F3DD39A0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4312926"/>
      </p:ext>
    </p:extLst>
  </p:cSld>
  <p:clrMapOvr>
    <a:masterClrMapping/>
  </p:clrMapOvr>
  <p:transition>
    <p:cover dir="rd"/>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4800" y="6245225"/>
            <a:ext cx="2286000" cy="476250"/>
          </a:xfrm>
          <a:prstGeom prst="rect">
            <a:avLst/>
          </a:prstGeo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a:xfrm>
            <a:off x="6553200" y="6245225"/>
            <a:ext cx="2286000" cy="476250"/>
          </a:xfrm>
        </p:spPr>
        <p:txBody>
          <a:bodyPr/>
          <a:lstStyle>
            <a:lvl1pPr>
              <a:defRPr/>
            </a:lvl1pPr>
          </a:lstStyle>
          <a:p>
            <a:pPr>
              <a:defRPr/>
            </a:pPr>
            <a:fld id="{7755DD22-DACA-435B-8660-42C7FC14E71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7634671"/>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01625" y="1676400"/>
            <a:ext cx="8540750" cy="4422775"/>
          </a:xfrm>
        </p:spPr>
        <p:txBody>
          <a:bodyPr/>
          <a:lstStyle/>
          <a:p>
            <a:pPr lvl="0"/>
            <a:r>
              <a:rPr lang="en-US" noProof="0" smtClean="0"/>
              <a:t>Click icon to add SmartArt graphic</a:t>
            </a:r>
            <a:endParaRPr lang="en-US" noProof="0"/>
          </a:p>
        </p:txBody>
      </p:sp>
      <p:sp>
        <p:nvSpPr>
          <p:cNvPr id="4" name="Date Placeholder 3"/>
          <p:cNvSpPr>
            <a:spLocks noGrp="1"/>
          </p:cNvSpPr>
          <p:nvPr>
            <p:ph type="dt" sz="half" idx="10"/>
          </p:nvPr>
        </p:nvSpPr>
        <p:spPr>
          <a:xfrm>
            <a:off x="304800" y="6245225"/>
            <a:ext cx="2286000" cy="476250"/>
          </a:xfrm>
          <a:prstGeom prst="rect">
            <a:avLst/>
          </a:prstGeo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6553200" y="6245225"/>
            <a:ext cx="2286000" cy="476250"/>
          </a:xfrm>
        </p:spPr>
        <p:txBody>
          <a:bodyPr/>
          <a:lstStyle>
            <a:lvl1pPr>
              <a:defRPr/>
            </a:lvl1pPr>
          </a:lstStyle>
          <a:p>
            <a:pPr>
              <a:defRPr/>
            </a:pPr>
            <a:fld id="{0D848082-6C0D-4B93-8C52-5BA6B090F28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296246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743B15A-47D6-4171-A02F-5ADD7C67675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83435759"/>
      </p:ext>
    </p:extLst>
  </p:cSld>
  <p:clrMapOvr>
    <a:masterClrMapping/>
  </p:clrMapOvr>
  <p:transition>
    <p:cover dir="rd"/>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7E6C702-0018-4AC6-BB0C-F5DD700FF61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2231874"/>
      </p:ext>
    </p:extLst>
  </p:cSld>
  <p:clrMapOvr>
    <a:masterClrMapping/>
  </p:clrMapOvr>
  <p:transition>
    <p:cover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B752110-B35C-4A78-8485-E8F263E7B1C7}" type="slidenum">
              <a:rPr lang="en-US" smtClean="0"/>
              <a:pPr>
                <a:defRPr/>
              </a:pPr>
              <a:t>‹#›</a:t>
            </a:fld>
            <a:endParaRPr lang="en-US"/>
          </a:p>
        </p:txBody>
      </p:sp>
    </p:spTree>
    <p:extLst>
      <p:ext uri="{BB962C8B-B14F-4D97-AF65-F5344CB8AC3E}">
        <p14:creationId xmlns:p14="http://schemas.microsoft.com/office/powerpoint/2010/main" val="37301870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2F7459-438F-46C9-A7DD-B06C01279FE6}"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0127504"/>
      </p:ext>
    </p:extLst>
  </p:cSld>
  <p:clrMapOvr>
    <a:masterClrMapping/>
  </p:clrMapOvr>
  <p:transition>
    <p:cover dir="rd"/>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1BAC350-6CD7-4A31-97F4-B8AD109813B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83744747"/>
      </p:ext>
    </p:extLst>
  </p:cSld>
  <p:clrMapOvr>
    <a:masterClrMapping/>
  </p:clrMapOvr>
  <p:transition>
    <p:cover dir="rd"/>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FB752110-B35C-4A78-8485-E8F263E7B1C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9649709"/>
      </p:ext>
    </p:extLst>
  </p:cSld>
  <p:clrMapOvr>
    <a:masterClrMapping/>
  </p:clrMapOvr>
  <p:transition>
    <p:cover dir="rd"/>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2EE0B71A-A740-433B-8A89-F7B084BB5729}"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71755558"/>
      </p:ext>
    </p:extLst>
  </p:cSld>
  <p:clrMapOvr>
    <a:masterClrMapping/>
  </p:clrMapOvr>
  <p:transition>
    <p:cover dir="rd"/>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F0D1B92F-B184-4C0D-B87E-62D0811D67E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4392814"/>
      </p:ext>
    </p:extLst>
  </p:cSld>
  <p:clrMapOvr>
    <a:masterClrMapping/>
  </p:clrMapOvr>
  <p:transition>
    <p:cover dir="rd"/>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31236A5-05B5-49F8-B0CA-5052AA9C0A8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62572035"/>
      </p:ext>
    </p:extLst>
  </p:cSld>
  <p:clrMapOvr>
    <a:masterClrMapping/>
  </p:clrMapOvr>
  <p:transition>
    <p:cover dir="rd"/>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4D76805-4DDB-48DE-83A0-A1B775CC067D}"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90164982"/>
      </p:ext>
    </p:extLst>
  </p:cSld>
  <p:clrMapOvr>
    <a:masterClrMapping/>
  </p:clrMapOvr>
  <p:transition>
    <p:cover dir="rd"/>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5BEE66C-1DFA-4159-96E3-7B4B96C613CE}"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66371164"/>
      </p:ext>
    </p:extLst>
  </p:cSld>
  <p:clrMapOvr>
    <a:masterClrMapping/>
  </p:clrMapOvr>
  <p:transition>
    <p:cover dir="rd"/>
  </p:transition>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E8E3E17-6ADD-4E1F-919C-E8502142B38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5930791"/>
      </p:ext>
    </p:extLst>
  </p:cSld>
  <p:clrMapOvr>
    <a:masterClrMapping/>
  </p:clrMapOvr>
  <p:transition>
    <p:cover dir="rd"/>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4743B15A-47D6-4171-A02F-5ADD7C67675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544035"/>
      </p:ext>
    </p:extLst>
  </p:cSld>
  <p:clrMapOvr>
    <a:masterClrMapping/>
  </p:clrMapOvr>
  <p:transition>
    <p:cover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EE0B71A-A740-433B-8A89-F7B084BB5729}" type="slidenum">
              <a:rPr lang="en-US" smtClean="0"/>
              <a:pPr>
                <a:defRPr/>
              </a:pPr>
              <a:t>‹#›</a:t>
            </a:fld>
            <a:endParaRPr lang="en-US"/>
          </a:p>
        </p:txBody>
      </p:sp>
    </p:spTree>
    <p:extLst>
      <p:ext uri="{BB962C8B-B14F-4D97-AF65-F5344CB8AC3E}">
        <p14:creationId xmlns:p14="http://schemas.microsoft.com/office/powerpoint/2010/main" val="98305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1722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879860"/>
      </p:ext>
    </p:extLst>
  </p:cSld>
  <p:clrMapOvr>
    <a:masterClrMapping/>
  </p:clrMapOvr>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62F7459-438F-46C9-A7DD-B06C01279FE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5968607"/>
      </p:ext>
    </p:extLst>
  </p:cSld>
  <p:clrMapOvr>
    <a:masterClrMapping/>
  </p:clrMapOvr>
  <p:transition>
    <p:cover dir="rd"/>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E1BAC350-6CD7-4A31-97F4-B8AD10981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9174189"/>
      </p:ext>
    </p:extLst>
  </p:cSld>
  <p:clrMapOvr>
    <a:masterClrMapping/>
  </p:clrMapOvr>
  <p:transition>
    <p:cover dir="rd"/>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fld id="{FB752110-B35C-4A78-8485-E8F263E7B1C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0953216"/>
      </p:ext>
    </p:extLst>
  </p:cSld>
  <p:clrMapOvr>
    <a:masterClrMapping/>
  </p:clrMapOvr>
  <p:transition>
    <p:cover dir="rd"/>
  </p:transition>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2EE0B71A-A740-433B-8A89-F7B084BB5729}"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89208137"/>
      </p:ext>
    </p:extLst>
  </p:cSld>
  <p:clrMapOvr>
    <a:masterClrMapping/>
  </p:clrMapOvr>
  <p:transition>
    <p:cover dir="rd"/>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fld id="{F0D1B92F-B184-4C0D-B87E-62D0811D67E3}"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4432262"/>
      </p:ext>
    </p:extLst>
  </p:cSld>
  <p:clrMapOvr>
    <a:masterClrMapping/>
  </p:clrMapOvr>
  <p:transition>
    <p:cover dir="rd"/>
  </p:transition>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931236A5-05B5-49F8-B0CA-5052AA9C0A8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2821160"/>
      </p:ext>
    </p:extLst>
  </p:cSld>
  <p:clrMapOvr>
    <a:masterClrMapping/>
  </p:clrMapOvr>
  <p:transition>
    <p:cover dir="rd"/>
  </p:transition>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14D76805-4DDB-48DE-83A0-A1B775CC067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8675421"/>
      </p:ext>
    </p:extLst>
  </p:cSld>
  <p:clrMapOvr>
    <a:masterClrMapping/>
  </p:clrMapOvr>
  <p:transition>
    <p:cover dir="rd"/>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95BEE66C-1DFA-4159-96E3-7B4B96C613C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33478338"/>
      </p:ext>
    </p:extLst>
  </p:cSld>
  <p:clrMapOvr>
    <a:masterClrMapping/>
  </p:clrMapOvr>
  <p:transition>
    <p:cover dir="rd"/>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E8E3E17-6ADD-4E1F-919C-E8502142B38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46282308"/>
      </p:ext>
    </p:extLst>
  </p:cSld>
  <p:clrMapOvr>
    <a:masterClrMapping/>
  </p:clrMapOvr>
  <p:transition>
    <p:cover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F0D1B92F-B184-4C0D-B87E-62D0811D67E3}" type="slidenum">
              <a:rPr lang="en-US" smtClean="0"/>
              <a:pPr>
                <a:defRPr/>
              </a:pPr>
              <a:t>‹#›</a:t>
            </a:fld>
            <a:endParaRPr lang="en-US"/>
          </a:p>
        </p:txBody>
      </p:sp>
    </p:spTree>
    <p:extLst>
      <p:ext uri="{BB962C8B-B14F-4D97-AF65-F5344CB8AC3E}">
        <p14:creationId xmlns:p14="http://schemas.microsoft.com/office/powerpoint/2010/main" val="11830046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207041"/>
      </p:ext>
    </p:extLst>
  </p:cSld>
  <p:clrMapOvr>
    <a:masterClrMapping/>
  </p:clrMapOvr>
  <p:hf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7" name="Slide Number Placeholder 5"/>
          <p:cNvSpPr>
            <a:spLocks noGrp="1"/>
          </p:cNvSpPr>
          <p:nvPr>
            <p:ph type="sldNum" sz="quarter" idx="11"/>
          </p:nvPr>
        </p:nvSpPr>
        <p:spPr/>
        <p:txBody>
          <a:bodyPr/>
          <a:lstStyle>
            <a:lvl1pPr>
              <a:defRPr/>
            </a:lvl1pPr>
          </a:lstStyle>
          <a:p>
            <a:pPr>
              <a:defRPr/>
            </a:pPr>
            <a:fld id="{3AA22659-8512-4230-BB48-6C96BBEE6B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518631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15" descr="red 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D&amp;A-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6172200"/>
            <a:ext cx="2259013"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685800" y="457200"/>
            <a:ext cx="7848600" cy="457200"/>
          </a:xfrm>
        </p:spPr>
        <p:txBody>
          <a:bodyPr/>
          <a:lstStyle>
            <a:lvl1pPr>
              <a:defRPr sz="4000">
                <a:solidFill>
                  <a:schemeClr val="bg1"/>
                </a:solidFill>
              </a:defRPr>
            </a:lvl1pPr>
          </a:lstStyle>
          <a:p>
            <a:r>
              <a:rPr lang="en-US" smtClean="0"/>
              <a:t>Click to edit Master title style</a:t>
            </a:r>
            <a:endParaRPr lang="en-US"/>
          </a:p>
        </p:txBody>
      </p:sp>
      <p:sp>
        <p:nvSpPr>
          <p:cNvPr id="6"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7" name="Slide Number Placeholder 5"/>
          <p:cNvSpPr>
            <a:spLocks noGrp="1"/>
          </p:cNvSpPr>
          <p:nvPr>
            <p:ph type="sldNum" sz="quarter" idx="11"/>
          </p:nvPr>
        </p:nvSpPr>
        <p:spPr/>
        <p:txBody>
          <a:bodyPr/>
          <a:lstStyle>
            <a:lvl1pPr>
              <a:defRPr/>
            </a:lvl1pPr>
          </a:lstStyle>
          <a:p>
            <a:pPr>
              <a:defRPr/>
            </a:pPr>
            <a:fld id="{50408DDF-DA5E-4EE2-B3BE-72A9EF518C8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587296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21D242-66CE-43DB-A93E-2BEC73FA9D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750340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F46391-5735-4944-BCC7-570CB171A77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539303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FCD544-F307-40C1-BD7C-471BEE09541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94130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60750AD-179B-4B95-816A-A1F2D437DC1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41806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BDCA38F-7884-4BBE-832E-68563AA394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499723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5D544FB-91ED-4453-83B5-426AC1D553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4705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699F771-CE37-461A-90DB-BEA4A12E54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916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31236A5-05B5-49F8-B0CA-5052AA9C0A8E}" type="slidenum">
              <a:rPr lang="en-US" smtClean="0"/>
              <a:pPr>
                <a:defRPr/>
              </a:pPr>
              <a:t>‹#›</a:t>
            </a:fld>
            <a:endParaRPr lang="en-US"/>
          </a:p>
        </p:txBody>
      </p:sp>
    </p:spTree>
    <p:extLst>
      <p:ext uri="{BB962C8B-B14F-4D97-AF65-F5344CB8AC3E}">
        <p14:creationId xmlns:p14="http://schemas.microsoft.com/office/powerpoint/2010/main" val="209259256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6A5AF5-EEA6-451F-9672-023ACFDD4BA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9204787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95266A1-467C-41E1-AC67-F9EADA9DC2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8414471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EB93A8F-196E-4C90-9CB5-E31BCFC4CAD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6171872"/>
      </p:ext>
    </p:extLst>
  </p:cSld>
  <p:clrMapOvr>
    <a:masterClrMapping/>
  </p:clrMapOvr>
  <p:hf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566738" y="1752600"/>
            <a:ext cx="8001000" cy="4267200"/>
          </a:xfrm>
        </p:spPr>
        <p:txBody>
          <a:bodyPr/>
          <a:lstStyle/>
          <a:p>
            <a:pPr lvl="0"/>
            <a:endParaRPr lang="en-US" noProof="0" smtClean="0"/>
          </a:p>
        </p:txBody>
      </p:sp>
      <p:sp>
        <p:nvSpPr>
          <p:cNvPr id="4" name="Rectangle 3"/>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4"/>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2"/>
          </p:nvPr>
        </p:nvSpPr>
        <p:spPr/>
        <p:txBody>
          <a:bodyPr/>
          <a:lstStyle>
            <a:lvl1pPr>
              <a:defRPr/>
            </a:lvl1pPr>
          </a:lstStyle>
          <a:p>
            <a:pPr>
              <a:defRPr/>
            </a:pPr>
            <a:fld id="{2CBC0A39-0F09-418F-9198-84796F7264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3010614"/>
      </p:ext>
    </p:extLst>
  </p:cSld>
  <p:clrMapOvr>
    <a:masterClrMapping/>
  </p:clrMapOvr>
  <p:transition>
    <p:cover dir="rd"/>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4800" y="6245225"/>
            <a:ext cx="2286000" cy="476250"/>
          </a:xfr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a:xfrm>
            <a:off x="6553200" y="6245225"/>
            <a:ext cx="2286000" cy="476250"/>
          </a:xfrm>
        </p:spPr>
        <p:txBody>
          <a:bodyPr/>
          <a:lstStyle>
            <a:lvl1pPr>
              <a:defRPr/>
            </a:lvl1pPr>
          </a:lstStyle>
          <a:p>
            <a:pPr>
              <a:defRPr/>
            </a:pPr>
            <a:fld id="{CF180260-BF33-46C8-A1CC-923AB2CB47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9214610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01625" y="1676400"/>
            <a:ext cx="8540750" cy="4422775"/>
          </a:xfrm>
        </p:spPr>
        <p:txBody>
          <a:bodyPr/>
          <a:lstStyle/>
          <a:p>
            <a:pPr lvl="0"/>
            <a:endParaRPr lang="en-US" noProof="0"/>
          </a:p>
        </p:txBody>
      </p:sp>
      <p:sp>
        <p:nvSpPr>
          <p:cNvPr id="4" name="Date Placeholder 3"/>
          <p:cNvSpPr>
            <a:spLocks noGrp="1"/>
          </p:cNvSpPr>
          <p:nvPr>
            <p:ph type="dt" sz="half" idx="10"/>
          </p:nvPr>
        </p:nvSpPr>
        <p:spPr>
          <a:xfrm>
            <a:off x="304800" y="6245225"/>
            <a:ext cx="2286000" cy="476250"/>
          </a:xfr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6553200" y="6245225"/>
            <a:ext cx="2286000" cy="476250"/>
          </a:xfrm>
        </p:spPr>
        <p:txBody>
          <a:bodyPr/>
          <a:lstStyle>
            <a:lvl1pPr>
              <a:defRPr/>
            </a:lvl1pPr>
          </a:lstStyle>
          <a:p>
            <a:pPr>
              <a:defRPr/>
            </a:pPr>
            <a:fld id="{5E9918AD-A26F-42F4-AE76-7C95CD846D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77429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p:txBody>
          <a:bodyPr/>
          <a:lstStyle>
            <a:lvl1pPr>
              <a:defRPr>
                <a:solidFill>
                  <a:srgbClr val="000000"/>
                </a:solidFill>
              </a:defRPr>
            </a:lvl1pPr>
          </a:lstStyle>
          <a:p>
            <a:pPr>
              <a:defRPr/>
            </a:pPr>
            <a:endParaRPr lang="en-US"/>
          </a:p>
        </p:txBody>
      </p:sp>
      <p:sp>
        <p:nvSpPr>
          <p:cNvPr id="5" name="Rectangle 4"/>
          <p:cNvSpPr>
            <a:spLocks noGrp="1" noChangeArrowheads="1"/>
          </p:cNvSpPr>
          <p:nvPr>
            <p:ph type="ftr" sz="quarter" idx="11"/>
          </p:nvPr>
        </p:nvSpPr>
        <p:spPr/>
        <p:txBody>
          <a:bodyPr/>
          <a:lstStyle>
            <a:lvl1pPr>
              <a:defRPr>
                <a:solidFill>
                  <a:srgbClr val="000000"/>
                </a:solidFill>
              </a:defRPr>
            </a:lvl1pPr>
          </a:lstStyle>
          <a:p>
            <a:pPr>
              <a:defRPr/>
            </a:pPr>
            <a:endParaRPr lang="en-US"/>
          </a:p>
        </p:txBody>
      </p:sp>
      <p:sp>
        <p:nvSpPr>
          <p:cNvPr id="6" name="Rectangle 5"/>
          <p:cNvSpPr>
            <a:spLocks noGrp="1" noChangeArrowheads="1"/>
          </p:cNvSpPr>
          <p:nvPr>
            <p:ph type="sldNum" sz="quarter" idx="12"/>
          </p:nvPr>
        </p:nvSpPr>
        <p:spPr/>
        <p:txBody>
          <a:bodyPr/>
          <a:lstStyle>
            <a:lvl1pPr>
              <a:defRPr>
                <a:solidFill>
                  <a:srgbClr val="000000"/>
                </a:solidFill>
              </a:defRPr>
            </a:lvl1pPr>
          </a:lstStyle>
          <a:p>
            <a:pPr>
              <a:defRPr/>
            </a:pPr>
            <a:fld id="{DF928882-4435-43C8-BDAD-BD19B0326B66}" type="slidenum">
              <a:rPr lang="en-US"/>
              <a:pPr>
                <a:defRPr/>
              </a:pPr>
              <a:t>‹#›</a:t>
            </a:fld>
            <a:endParaRPr lang="en-US"/>
          </a:p>
        </p:txBody>
      </p:sp>
    </p:spTree>
    <p:extLst>
      <p:ext uri="{BB962C8B-B14F-4D97-AF65-F5344CB8AC3E}">
        <p14:creationId xmlns:p14="http://schemas.microsoft.com/office/powerpoint/2010/main" val="527751769"/>
      </p:ext>
    </p:extLst>
  </p:cSld>
  <p:clrMapOvr>
    <a:masterClrMapping/>
  </p:clrMapOvr>
  <p:transition>
    <p:cover dir="rd"/>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4D76805-4DDB-48DE-83A0-A1B775CC067D}" type="slidenum">
              <a:rPr lang="en-US" smtClean="0"/>
              <a:pPr>
                <a:defRPr/>
              </a:pPr>
              <a:t>‹#›</a:t>
            </a:fld>
            <a:endParaRPr lang="en-US"/>
          </a:p>
        </p:txBody>
      </p:sp>
    </p:spTree>
    <p:extLst>
      <p:ext uri="{BB962C8B-B14F-4D97-AF65-F5344CB8AC3E}">
        <p14:creationId xmlns:p14="http://schemas.microsoft.com/office/powerpoint/2010/main" val="207935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image" Target="../media/image1.png"/><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image" Target="../media/image1.pn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theme" Target="../theme/theme3.xml"/><Relationship Id="rId2" Type="http://schemas.openxmlformats.org/officeDocument/2006/relationships/slideLayout" Target="../slideLayouts/slideLayout33.xml"/><Relationship Id="rId16" Type="http://schemas.openxmlformats.org/officeDocument/2006/relationships/slideLayout" Target="../slideLayouts/slideLayout47.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slideLayout" Target="../slideLayouts/slideLayout46.xml"/><Relationship Id="rId10" Type="http://schemas.openxmlformats.org/officeDocument/2006/relationships/slideLayout" Target="../slideLayouts/slideLayout41.xml"/><Relationship Id="rId19" Type="http://schemas.openxmlformats.org/officeDocument/2006/relationships/image" Target="../media/image2.png"/><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5.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17" Type="http://schemas.openxmlformats.org/officeDocument/2006/relationships/theme" Target="../theme/theme6.xml"/><Relationship Id="rId2" Type="http://schemas.openxmlformats.org/officeDocument/2006/relationships/slideLayout" Target="../slideLayouts/slideLayout72.xml"/><Relationship Id="rId16" Type="http://schemas.openxmlformats.org/officeDocument/2006/relationships/slideLayout" Target="../slideLayouts/slideLayout86.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slideLayout" Target="../slideLayouts/slideLayout8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BE6FFA0-DD50-44A0-95A4-007E7CF58C37}"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7" r:id="rId13"/>
    <p:sldLayoutId id="2147483908" r:id="rId14"/>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344634"/>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 id="2147484068" r:id="rId17"/>
  </p:sldLayoutIdLst>
  <p:transition>
    <p:cover dir="rd"/>
  </p:transition>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pic>
        <p:nvPicPr>
          <p:cNvPr id="7" name="Picture 15" descr="red banne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D&amp;A-rgb"/>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52800" y="6096000"/>
            <a:ext cx="2259013" cy="55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310847"/>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67" r:id="rId12"/>
    <p:sldLayoutId id="2147483968" r:id="rId13"/>
    <p:sldLayoutId id="2147483969" r:id="rId14"/>
    <p:sldLayoutId id="2147483970" r:id="rId15"/>
    <p:sldLayoutId id="2147483971" r:id="rId16"/>
  </p:sldLayoutIdLst>
  <p:transition>
    <p:cover dir="rd"/>
  </p:transition>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BE6FFA0-DD50-44A0-95A4-007E7CF58C3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4108754"/>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cover dir="rd"/>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BE6FFA0-DD50-44A0-95A4-007E7CF58C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78437392"/>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Lst>
  <p:transition>
    <p:cover dir="rd"/>
  </p:transition>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47EDB15D-536D-47DD-A84F-CA2100ADBF2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3583357"/>
      </p:ext>
    </p:extLst>
  </p:cSld>
  <p:clrMap bg1="lt1" tx1="dk1" bg2="lt2" tx2="dk2" accent1="accent1" accent2="accent2" accent3="accent3" accent4="accent4" accent5="accent5" accent6="accent6" hlink="hlink" folHlink="folHlink"/>
  <p:sldLayoutIdLst>
    <p:sldLayoutId id="2147484071" r:id="rId1"/>
    <p:sldLayoutId id="2147484072" r:id="rId2"/>
    <p:sldLayoutId id="2147484073" r:id="rId3"/>
    <p:sldLayoutId id="2147484074" r:id="rId4"/>
    <p:sldLayoutId id="2147484075" r:id="rId5"/>
    <p:sldLayoutId id="2147484076" r:id="rId6"/>
    <p:sldLayoutId id="2147484077" r:id="rId7"/>
    <p:sldLayoutId id="2147484078" r:id="rId8"/>
    <p:sldLayoutId id="2147484079" r:id="rId9"/>
    <p:sldLayoutId id="2147484080" r:id="rId10"/>
    <p:sldLayoutId id="2147484081" r:id="rId11"/>
    <p:sldLayoutId id="2147484082" r:id="rId12"/>
    <p:sldLayoutId id="2147484083" r:id="rId13"/>
    <p:sldLayoutId id="2147484084" r:id="rId14"/>
    <p:sldLayoutId id="2147484085" r:id="rId15"/>
    <p:sldLayoutId id="2147484086" r:id="rId16"/>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8" Type="http://schemas.openxmlformats.org/officeDocument/2006/relationships/image" Target="cid:image012.jpg@01D0500B.4AC04000" TargetMode="External"/><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cid:image013.jpg@01D0500B.4AC04000" TargetMode="External"/><Relationship Id="rId4" Type="http://schemas.openxmlformats.org/officeDocument/2006/relationships/image" Target="../media/image5.jpeg"/><Relationship Id="rId9"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5.emf"/><Relationship Id="rId4" Type="http://schemas.openxmlformats.org/officeDocument/2006/relationships/image" Target="../media/image14.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1.xml"/></Relationships>
</file>

<file path=ppt/slides/_rels/slide33.xml.rels><?xml version="1.0" encoding="UTF-8" standalone="yes"?>
<Relationships xmlns="http://schemas.openxmlformats.org/package/2006/relationships"><Relationship Id="rId3" Type="http://schemas.openxmlformats.org/officeDocument/2006/relationships/hyperlink" Target="mailto:KeMartz@pa.gov" TargetMode="External"/><Relationship Id="rId2" Type="http://schemas.openxmlformats.org/officeDocument/2006/relationships/notesSlide" Target="../notesSlides/notesSlide30.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9.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algn="ctr">
              <a:buNone/>
            </a:pPr>
            <a:r>
              <a:rPr lang="en-US" sz="3200" u="sng" dirty="0" smtClean="0"/>
              <a:t>Substance Abuse Treatment</a:t>
            </a:r>
          </a:p>
          <a:p>
            <a:pPr algn="ctr">
              <a:buNone/>
            </a:pPr>
            <a:endParaRPr lang="en-US" sz="3200" u="sng" dirty="0" smtClean="0"/>
          </a:p>
          <a:p>
            <a:pPr>
              <a:buFont typeface="Wingdings" pitchFamily="2" charset="2"/>
              <a:buNone/>
            </a:pPr>
            <a:endParaRPr lang="en-US" dirty="0" smtClean="0"/>
          </a:p>
          <a:p>
            <a:pPr>
              <a:buFont typeface="Wingdings" pitchFamily="2" charset="2"/>
              <a:buNone/>
            </a:pPr>
            <a:endParaRPr lang="en-US" dirty="0" smtClean="0"/>
          </a:p>
          <a:p>
            <a:pPr algn="ctr">
              <a:buFont typeface="Wingdings" pitchFamily="2" charset="2"/>
              <a:buNone/>
            </a:pPr>
            <a:r>
              <a:rPr lang="en-US" sz="2400" dirty="0" smtClean="0"/>
              <a:t>Ken Martz, </a:t>
            </a:r>
            <a:r>
              <a:rPr lang="en-US" sz="2400" dirty="0" err="1" smtClean="0"/>
              <a:t>Psy.D</a:t>
            </a:r>
            <a:r>
              <a:rPr lang="en-US" sz="2400" dirty="0" smtClean="0"/>
              <a:t>. CAS</a:t>
            </a:r>
          </a:p>
          <a:p>
            <a:pPr algn="ctr">
              <a:buFont typeface="Wingdings" pitchFamily="2" charset="2"/>
              <a:buNone/>
            </a:pPr>
            <a:r>
              <a:rPr lang="en-US" sz="2000" dirty="0" smtClean="0"/>
              <a:t>Special Assistant to the Secretary</a:t>
            </a:r>
          </a:p>
          <a:p>
            <a:pPr algn="ctr">
              <a:buFont typeface="Wingdings" pitchFamily="2" charset="2"/>
              <a:buNone/>
            </a:pPr>
            <a:r>
              <a:rPr lang="en-US" sz="2000" dirty="0" smtClean="0"/>
              <a:t>Pennsylvania Department of Drug and Alcohol Programs</a:t>
            </a:r>
          </a:p>
        </p:txBody>
      </p:sp>
      <p:sp>
        <p:nvSpPr>
          <p:cNvPr id="7172" name="Slide Number Placeholder 3"/>
          <p:cNvSpPr>
            <a:spLocks noGrp="1"/>
          </p:cNvSpPr>
          <p:nvPr>
            <p:ph type="sldNum" sz="quarter" idx="12"/>
          </p:nvPr>
        </p:nvSpPr>
        <p:spPr>
          <a:noFill/>
        </p:spPr>
        <p:txBody>
          <a:bodyPr/>
          <a:lstStyle/>
          <a:p>
            <a:fld id="{39A53D68-D773-4D66-A3FA-9906DE7B62C9}" type="slidenum">
              <a:rPr lang="en-US" smtClean="0"/>
              <a:pPr/>
              <a:t>1</a:t>
            </a:fld>
            <a:endParaRPr lang="en-US" smtClean="0"/>
          </a:p>
        </p:txBody>
      </p:sp>
      <p:sp>
        <p:nvSpPr>
          <p:cNvPr id="7170" name="Title 1"/>
          <p:cNvSpPr>
            <a:spLocks noGrp="1"/>
          </p:cNvSpPr>
          <p:nvPr>
            <p:ph type="title"/>
          </p:nvPr>
        </p:nvSpPr>
        <p:spPr/>
        <p:txBody>
          <a:bodyPr/>
          <a:lstStyle/>
          <a:p>
            <a:r>
              <a:rPr lang="en-US" smtClean="0"/>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15" descr="red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9" name="Title 1"/>
          <p:cNvSpPr>
            <a:spLocks noGrp="1"/>
          </p:cNvSpPr>
          <p:nvPr>
            <p:ph type="title"/>
          </p:nvPr>
        </p:nvSpPr>
        <p:spPr>
          <a:xfrm>
            <a:off x="381000" y="198438"/>
            <a:ext cx="8229600" cy="1143000"/>
          </a:xfrm>
        </p:spPr>
        <p:txBody>
          <a:bodyPr/>
          <a:lstStyle/>
          <a:p>
            <a:pPr eaLnBrk="1" hangingPunct="1"/>
            <a:r>
              <a:rPr lang="en-US" altLang="en-US" sz="4000" dirty="0" smtClean="0">
                <a:solidFill>
                  <a:schemeClr val="bg1"/>
                </a:solidFill>
              </a:rPr>
              <a:t>Recovery Heals the Brain</a:t>
            </a:r>
          </a:p>
        </p:txBody>
      </p:sp>
      <p:sp>
        <p:nvSpPr>
          <p:cNvPr id="91140" name="Slide Number Placeholder 2"/>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EF78E713-F41B-4AA0-8142-3A39F0274207}" type="slidenum">
              <a:rPr lang="en-US" altLang="en-US" sz="1400" smtClean="0">
                <a:latin typeface="Verdana" pitchFamily="34" charset="0"/>
                <a:cs typeface="Arial" pitchFamily="34" charset="0"/>
              </a:rPr>
              <a:pPr>
                <a:spcBef>
                  <a:spcPct val="0"/>
                </a:spcBef>
                <a:buFontTx/>
                <a:buNone/>
              </a:pPr>
              <a:t>10</a:t>
            </a:fld>
            <a:endParaRPr lang="en-US" altLang="en-US" sz="1400" smtClean="0">
              <a:latin typeface="Verdana" pitchFamily="34" charset="0"/>
              <a:cs typeface="Arial" pitchFamily="34" charset="0"/>
            </a:endParaRPr>
          </a:p>
        </p:txBody>
      </p:sp>
      <p:pic>
        <p:nvPicPr>
          <p:cNvPr id="91141" name="Picture 1" descr="http://www.amenclinics.com/images/atlas/images/NLTO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063" y="1219200"/>
            <a:ext cx="278130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978" name="Picture 9" descr="http://www.amenclinics.com/images/atlas/images/DA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0" y="3505200"/>
            <a:ext cx="21240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977" name="Picture 10" descr="http://www.amenclinics.com/images/atlas/images/DA2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10200" y="3511550"/>
            <a:ext cx="21145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44" name="Rectangle 6"/>
          <p:cNvSpPr>
            <a:spLocks noChangeArrowheads="1"/>
          </p:cNvSpPr>
          <p:nvPr/>
        </p:nvSpPr>
        <p:spPr bwMode="auto">
          <a:xfrm>
            <a:off x="0" y="4610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900">
                <a:solidFill>
                  <a:srgbClr val="66666A"/>
                </a:solidFill>
                <a:latin typeface="Karla"/>
                <a:cs typeface="Times New Roman" pitchFamily="18" charset="0"/>
              </a:rPr>
              <a:t>                                                        </a:t>
            </a:r>
            <a:endParaRPr lang="en-US" altLang="en-US" sz="1800"/>
          </a:p>
        </p:txBody>
      </p:sp>
      <p:sp>
        <p:nvSpPr>
          <p:cNvPr id="9" name="Rectangle 7"/>
          <p:cNvSpPr>
            <a:spLocks noChangeArrowheads="1"/>
          </p:cNvSpPr>
          <p:nvPr/>
        </p:nvSpPr>
        <p:spPr bwMode="auto">
          <a:xfrm>
            <a:off x="-1588" y="5394325"/>
            <a:ext cx="8059738"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Karla"/>
                <a:cs typeface="Times New Roman" pitchFamily="18" charset="0"/>
              </a:rPr>
              <a:t>                During substance abuse                                                      One year drug and alcohol free</a:t>
            </a:r>
          </a:p>
          <a:p>
            <a:pPr>
              <a:spcBef>
                <a:spcPct val="0"/>
              </a:spcBef>
              <a:buFontTx/>
              <a:buNone/>
            </a:pPr>
            <a:endParaRPr lang="en-US" altLang="en-US" sz="1200"/>
          </a:p>
          <a:p>
            <a:pPr>
              <a:spcBef>
                <a:spcPct val="0"/>
              </a:spcBef>
              <a:buFontTx/>
              <a:buNone/>
            </a:pPr>
            <a:r>
              <a:rPr lang="en-US" altLang="en-US" sz="1600" b="1">
                <a:latin typeface="Karla"/>
                <a:cs typeface="Times New Roman" pitchFamily="18" charset="0"/>
              </a:rPr>
              <a:t>Notice the overall holes and shriveled appearance during abuse </a:t>
            </a:r>
            <a:endParaRPr lang="en-US" altLang="en-US" sz="1000"/>
          </a:p>
          <a:p>
            <a:pPr>
              <a:spcBef>
                <a:spcPct val="0"/>
              </a:spcBef>
              <a:buFontTx/>
              <a:buNone/>
            </a:pPr>
            <a:r>
              <a:rPr lang="en-US" altLang="en-US" sz="1600" b="1">
                <a:latin typeface="Karla"/>
                <a:cs typeface="Times New Roman" pitchFamily="18" charset="0"/>
              </a:rPr>
              <a:t>and marked improvement with abstinence.</a:t>
            </a:r>
            <a:endParaRPr lang="en-US" altLang="en-US" sz="2800"/>
          </a:p>
        </p:txBody>
      </p:sp>
      <p:sp>
        <p:nvSpPr>
          <p:cNvPr id="91146" name="Rectangle 9"/>
          <p:cNvSpPr>
            <a:spLocks noChangeArrowheads="1"/>
          </p:cNvSpPr>
          <p:nvPr/>
        </p:nvSpPr>
        <p:spPr bwMode="auto">
          <a:xfrm>
            <a:off x="5594350" y="2071688"/>
            <a:ext cx="2286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b="1">
                <a:latin typeface="Karla"/>
                <a:cs typeface="Times New Roman" pitchFamily="18" charset="0"/>
              </a:rPr>
              <a:t>Normal healthy view.</a:t>
            </a:r>
          </a:p>
          <a:p>
            <a:pPr>
              <a:spcBef>
                <a:spcPct val="0"/>
              </a:spcBef>
              <a:buFontTx/>
              <a:buNone/>
            </a:pPr>
            <a:r>
              <a:rPr lang="en-US" altLang="en-US" sz="1200" b="1">
                <a:latin typeface="Karla"/>
                <a:cs typeface="Times New Roman" pitchFamily="18" charset="0"/>
              </a:rPr>
              <a:t>Top down surface view. </a:t>
            </a:r>
          </a:p>
          <a:p>
            <a:pPr>
              <a:spcBef>
                <a:spcPct val="0"/>
              </a:spcBef>
              <a:buFontTx/>
              <a:buNone/>
            </a:pPr>
            <a:r>
              <a:rPr lang="en-US" altLang="en-US" sz="1200" b="1">
                <a:latin typeface="Karla"/>
                <a:cs typeface="Times New Roman" pitchFamily="18" charset="0"/>
              </a:rPr>
              <a:t>Full, symmetrical activity</a:t>
            </a:r>
            <a:endParaRPr lang="en-US" altLang="en-US" sz="800"/>
          </a:p>
        </p:txBody>
      </p:sp>
    </p:spTree>
    <p:extLst>
      <p:ext uri="{BB962C8B-B14F-4D97-AF65-F5344CB8AC3E}">
        <p14:creationId xmlns:p14="http://schemas.microsoft.com/office/powerpoint/2010/main" val="11815742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49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497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15" descr="red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Title 1"/>
          <p:cNvSpPr>
            <a:spLocks noGrp="1"/>
          </p:cNvSpPr>
          <p:nvPr>
            <p:ph type="title"/>
          </p:nvPr>
        </p:nvSpPr>
        <p:spPr>
          <a:xfrm>
            <a:off x="381000" y="198438"/>
            <a:ext cx="8229600" cy="1143000"/>
          </a:xfrm>
        </p:spPr>
        <p:txBody>
          <a:bodyPr/>
          <a:lstStyle/>
          <a:p>
            <a:pPr eaLnBrk="1" hangingPunct="1"/>
            <a:r>
              <a:rPr lang="en-US" altLang="en-US" sz="4000" smtClean="0">
                <a:solidFill>
                  <a:schemeClr val="bg1"/>
                </a:solidFill>
              </a:rPr>
              <a:t>Which Brain do You Want?</a:t>
            </a:r>
          </a:p>
        </p:txBody>
      </p:sp>
      <p:sp>
        <p:nvSpPr>
          <p:cNvPr id="92164" name="Slide Number Placeholder 2"/>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4459F359-723E-4656-9236-AC87A805CE93}" type="slidenum">
              <a:rPr lang="en-US" altLang="en-US" sz="1400" smtClean="0">
                <a:latin typeface="Verdana" pitchFamily="34" charset="0"/>
                <a:cs typeface="Arial" pitchFamily="34" charset="0"/>
              </a:rPr>
              <a:pPr>
                <a:spcBef>
                  <a:spcPct val="0"/>
                </a:spcBef>
                <a:buFontTx/>
                <a:buNone/>
              </a:pPr>
              <a:t>11</a:t>
            </a:fld>
            <a:endParaRPr lang="en-US" altLang="en-US" sz="1400" smtClean="0">
              <a:latin typeface="Verdana" pitchFamily="34" charset="0"/>
              <a:cs typeface="Arial" pitchFamily="34" charset="0"/>
            </a:endParaRPr>
          </a:p>
        </p:txBody>
      </p:sp>
      <p:pic>
        <p:nvPicPr>
          <p:cNvPr id="92165" name="Picture 1" descr="http://www.amenclinics.com/images/atlas/images/NLTO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063" y="1219200"/>
            <a:ext cx="278130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6" name="Rectangle 6"/>
          <p:cNvSpPr>
            <a:spLocks noChangeArrowheads="1"/>
          </p:cNvSpPr>
          <p:nvPr/>
        </p:nvSpPr>
        <p:spPr bwMode="auto">
          <a:xfrm>
            <a:off x="0" y="4610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900">
                <a:solidFill>
                  <a:srgbClr val="66666A"/>
                </a:solidFill>
                <a:latin typeface="Karla"/>
                <a:cs typeface="Times New Roman" pitchFamily="18" charset="0"/>
              </a:rPr>
              <a:t>                                                        </a:t>
            </a:r>
            <a:endParaRPr lang="en-US" altLang="en-US" sz="1800"/>
          </a:p>
        </p:txBody>
      </p:sp>
      <p:sp>
        <p:nvSpPr>
          <p:cNvPr id="92167" name="Rectangle 9"/>
          <p:cNvSpPr>
            <a:spLocks noChangeArrowheads="1"/>
          </p:cNvSpPr>
          <p:nvPr/>
        </p:nvSpPr>
        <p:spPr bwMode="auto">
          <a:xfrm>
            <a:off x="5594350" y="2071688"/>
            <a:ext cx="2286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b="1">
                <a:latin typeface="Karla"/>
                <a:cs typeface="Times New Roman" pitchFamily="18" charset="0"/>
              </a:rPr>
              <a:t>Normal healthy view.</a:t>
            </a:r>
          </a:p>
          <a:p>
            <a:pPr>
              <a:spcBef>
                <a:spcPct val="0"/>
              </a:spcBef>
              <a:buFontTx/>
              <a:buNone/>
            </a:pPr>
            <a:r>
              <a:rPr lang="en-US" altLang="en-US" sz="1200" b="1">
                <a:latin typeface="Karla"/>
                <a:cs typeface="Times New Roman" pitchFamily="18" charset="0"/>
              </a:rPr>
              <a:t>Top down surface view. </a:t>
            </a:r>
          </a:p>
          <a:p>
            <a:pPr>
              <a:spcBef>
                <a:spcPct val="0"/>
              </a:spcBef>
              <a:buFontTx/>
              <a:buNone/>
            </a:pPr>
            <a:r>
              <a:rPr lang="en-US" altLang="en-US" sz="1200" b="1">
                <a:latin typeface="Karla"/>
                <a:cs typeface="Times New Roman" pitchFamily="18" charset="0"/>
              </a:rPr>
              <a:t>Full, symmetrical activity</a:t>
            </a:r>
            <a:endParaRPr lang="en-US" altLang="en-US" sz="800"/>
          </a:p>
        </p:txBody>
      </p:sp>
      <p:graphicFrame>
        <p:nvGraphicFramePr>
          <p:cNvPr id="4" name="Table 3"/>
          <p:cNvGraphicFramePr>
            <a:graphicFrameLocks noGrp="1"/>
          </p:cNvGraphicFramePr>
          <p:nvPr/>
        </p:nvGraphicFramePr>
        <p:xfrm>
          <a:off x="914400" y="5334000"/>
          <a:ext cx="7315200" cy="863600"/>
        </p:xfrm>
        <a:graphic>
          <a:graphicData uri="http://schemas.openxmlformats.org/drawingml/2006/table">
            <a:tbl>
              <a:tblPr firstRow="1" firstCol="1" bandRow="1">
                <a:tableStyleId>{5C22544A-7EE6-4342-B048-85BDC9FD1C3A}</a:tableStyleId>
              </a:tblPr>
              <a:tblGrid>
                <a:gridCol w="1828800"/>
                <a:gridCol w="1828800"/>
                <a:gridCol w="1828800"/>
                <a:gridCol w="1828800"/>
              </a:tblGrid>
              <a:tr h="0">
                <a:tc>
                  <a:txBody>
                    <a:bodyPr/>
                    <a:lstStyle/>
                    <a:p>
                      <a:pPr marL="152400" marR="0">
                        <a:lnSpc>
                          <a:spcPts val="1650"/>
                        </a:lnSpc>
                        <a:spcBef>
                          <a:spcPts val="0"/>
                        </a:spcBef>
                        <a:spcAft>
                          <a:spcPts val="0"/>
                        </a:spcAft>
                      </a:pPr>
                      <a:r>
                        <a:rPr lang="en-US" sz="1400" dirty="0">
                          <a:effectLst/>
                        </a:rPr>
                        <a:t>Long term alcohol </a:t>
                      </a:r>
                      <a:r>
                        <a:rPr lang="en-US" sz="1400" kern="1200" dirty="0">
                          <a:solidFill>
                            <a:schemeClr val="bg1"/>
                          </a:solidFill>
                          <a:effectLst/>
                          <a:latin typeface="+mn-lt"/>
                          <a:ea typeface="+mn-ea"/>
                          <a:cs typeface="+mn-cs"/>
                        </a:rPr>
                        <a:t>abuse</a:t>
                      </a:r>
                    </a:p>
                  </a:txBody>
                  <a:tcPr marL="68580" marR="68580" marT="0" marB="0"/>
                </a:tc>
                <a:tc>
                  <a:txBody>
                    <a:bodyPr/>
                    <a:lstStyle/>
                    <a:p>
                      <a:pPr marL="0" marR="0">
                        <a:lnSpc>
                          <a:spcPts val="1650"/>
                        </a:lnSpc>
                        <a:spcBef>
                          <a:spcPts val="0"/>
                        </a:spcBef>
                        <a:spcAft>
                          <a:spcPts val="0"/>
                        </a:spcAft>
                      </a:pPr>
                      <a:r>
                        <a:rPr lang="en-US" sz="1400" dirty="0">
                          <a:effectLst/>
                        </a:rPr>
                        <a:t>57 y/o 30 years marijuana abuse (underside view)</a:t>
                      </a:r>
                      <a:endParaRPr lang="en-US" sz="2000" dirty="0">
                        <a:effectLst/>
                        <a:latin typeface="Calibri"/>
                        <a:ea typeface="Calibri"/>
                        <a:cs typeface="Times New Roman"/>
                      </a:endParaRPr>
                    </a:p>
                  </a:txBody>
                  <a:tcPr marL="68580" marR="68580" marT="0" marB="0"/>
                </a:tc>
                <a:tc>
                  <a:txBody>
                    <a:bodyPr/>
                    <a:lstStyle/>
                    <a:p>
                      <a:pPr marL="0" marR="0">
                        <a:lnSpc>
                          <a:spcPts val="1650"/>
                        </a:lnSpc>
                        <a:spcBef>
                          <a:spcPts val="0"/>
                        </a:spcBef>
                        <a:spcAft>
                          <a:spcPts val="0"/>
                        </a:spcAft>
                      </a:pPr>
                      <a:r>
                        <a:rPr lang="en-US" sz="1400" dirty="0">
                          <a:effectLst/>
                        </a:rPr>
                        <a:t>39 y/o – 25 years frequent heroin use</a:t>
                      </a:r>
                      <a:endParaRPr lang="en-US" sz="2000" dirty="0">
                        <a:effectLst/>
                        <a:latin typeface="Calibri"/>
                        <a:ea typeface="Calibri"/>
                        <a:cs typeface="Times New Roman"/>
                      </a:endParaRPr>
                    </a:p>
                  </a:txBody>
                  <a:tcPr marL="68580" marR="68580" marT="0" marB="0"/>
                </a:tc>
                <a:tc>
                  <a:txBody>
                    <a:bodyPr/>
                    <a:lstStyle/>
                    <a:p>
                      <a:pPr marL="152400" marR="0">
                        <a:lnSpc>
                          <a:spcPts val="1650"/>
                        </a:lnSpc>
                        <a:spcBef>
                          <a:spcPts val="0"/>
                        </a:spcBef>
                        <a:spcAft>
                          <a:spcPts val="0"/>
                        </a:spcAft>
                      </a:pPr>
                      <a:r>
                        <a:rPr lang="en-US" sz="1400" dirty="0">
                          <a:effectLst/>
                        </a:rPr>
                        <a:t>40 y/o, 7 years on methadone.</a:t>
                      </a:r>
                      <a:endParaRPr lang="en-US" sz="2000" dirty="0">
                        <a:effectLst/>
                      </a:endParaRPr>
                    </a:p>
                    <a:p>
                      <a:pPr marL="152400" marR="0">
                        <a:lnSpc>
                          <a:spcPts val="1650"/>
                        </a:lnSpc>
                        <a:spcBef>
                          <a:spcPts val="0"/>
                        </a:spcBef>
                        <a:spcAft>
                          <a:spcPts val="0"/>
                        </a:spcAft>
                      </a:pPr>
                      <a:r>
                        <a:rPr lang="en-US" sz="1400" dirty="0">
                          <a:effectLst/>
                        </a:rPr>
                        <a:t>Heroin 10 years prior.</a:t>
                      </a:r>
                      <a:endParaRPr lang="en-US" sz="2000" dirty="0">
                        <a:effectLst/>
                        <a:latin typeface="Calibri"/>
                        <a:ea typeface="Calibri"/>
                        <a:cs typeface="Times New Roman"/>
                      </a:endParaRPr>
                    </a:p>
                  </a:txBody>
                  <a:tcPr marL="68580" marR="68580" marT="0" marB="0"/>
                </a:tc>
              </a:tr>
            </a:tbl>
          </a:graphicData>
        </a:graphic>
      </p:graphicFrame>
      <p:pic>
        <p:nvPicPr>
          <p:cNvPr id="92180" name="Picture 15" descr="http://www.amenclinics.com/images/atlas/images/DA1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79525" y="4081463"/>
            <a:ext cx="12477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1" name="Picture 24" descr="http://www.amenclinics.com/images/atlas/images/DA7.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21000" y="4073525"/>
            <a:ext cx="12477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2" name="Picture 2" descr="cid:image012.jpg@01D0500B.4AC04000"/>
          <p:cNvPicPr>
            <a:picLocks noChangeAspect="1" noChangeArrowheads="1"/>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4724400" y="4081463"/>
            <a:ext cx="12477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3" name="Picture 1" descr="cid:image013.jpg@01D0500B.4AC04000"/>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6477000" y="4022725"/>
            <a:ext cx="12477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4" name="Rectangle 5"/>
          <p:cNvSpPr>
            <a:spLocks noChangeArrowheads="1"/>
          </p:cNvSpPr>
          <p:nvPr/>
        </p:nvSpPr>
        <p:spPr bwMode="auto">
          <a:xfrm>
            <a:off x="2705100" y="3714750"/>
            <a:ext cx="294481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600" b="1">
                <a:latin typeface="Karla"/>
                <a:cs typeface="Times New Roman" pitchFamily="18" charset="0"/>
              </a:rPr>
              <a:t>Effects of other substances:</a:t>
            </a:r>
            <a:endParaRPr lang="en-US" altLang="en-US" sz="900"/>
          </a:p>
          <a:p>
            <a:pPr>
              <a:spcBef>
                <a:spcPct val="0"/>
              </a:spcBef>
              <a:buFontTx/>
              <a:buNone/>
            </a:pPr>
            <a:endParaRPr lang="en-US" altLang="en-US" sz="1800"/>
          </a:p>
        </p:txBody>
      </p:sp>
    </p:spTree>
    <p:extLst>
      <p:ext uri="{BB962C8B-B14F-4D97-AF65-F5344CB8AC3E}">
        <p14:creationId xmlns:p14="http://schemas.microsoft.com/office/powerpoint/2010/main" val="26563686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34367873"/>
              </p:ext>
            </p:extLst>
          </p:nvPr>
        </p:nvGraphicFramePr>
        <p:xfrm>
          <a:off x="457200" y="1219200"/>
          <a:ext cx="8229600" cy="4851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Causes</a:t>
                      </a:r>
                      <a:endParaRPr lang="en-US" dirty="0"/>
                    </a:p>
                  </a:txBody>
                  <a:tcPr/>
                </a:tc>
                <a:tc>
                  <a:txBody>
                    <a:bodyPr/>
                    <a:lstStyle/>
                    <a:p>
                      <a:pPr algn="ctr"/>
                      <a:r>
                        <a:rPr lang="en-US" dirty="0" smtClean="0"/>
                        <a:t>Solutions</a:t>
                      </a:r>
                      <a:endParaRPr lang="en-US" dirty="0"/>
                    </a:p>
                  </a:txBody>
                  <a:tcPr/>
                </a:tc>
              </a:tr>
              <a:tr h="370840">
                <a:tc>
                  <a:txBody>
                    <a:bodyPr/>
                    <a:lstStyle/>
                    <a:p>
                      <a:pPr algn="ctr"/>
                      <a:r>
                        <a:rPr lang="en-US" u="sng" dirty="0" smtClean="0"/>
                        <a:t>Biology</a:t>
                      </a:r>
                    </a:p>
                    <a:p>
                      <a:pPr algn="ctr"/>
                      <a:r>
                        <a:rPr lang="en-US" dirty="0" smtClean="0"/>
                        <a:t> Genes,</a:t>
                      </a:r>
                      <a:r>
                        <a:rPr lang="en-US" baseline="0" dirty="0" smtClean="0"/>
                        <a:t> Biochemistry, Brains, Autopilot Learning</a:t>
                      </a:r>
                      <a:endParaRPr lang="en-US" dirty="0"/>
                    </a:p>
                  </a:txBody>
                  <a:tcPr/>
                </a:tc>
                <a:tc>
                  <a:txBody>
                    <a:bodyPr/>
                    <a:lstStyle/>
                    <a:p>
                      <a:pPr algn="ctr"/>
                      <a:r>
                        <a:rPr lang="en-US" dirty="0" smtClean="0"/>
                        <a:t>Medication,</a:t>
                      </a:r>
                      <a:r>
                        <a:rPr lang="en-US" baseline="0" dirty="0" smtClean="0"/>
                        <a:t> Meditation</a:t>
                      </a:r>
                    </a:p>
                    <a:p>
                      <a:pPr algn="ctr"/>
                      <a:r>
                        <a:rPr lang="en-US" baseline="0" dirty="0" smtClean="0"/>
                        <a:t>Exercise, Diet, Sleep, </a:t>
                      </a:r>
                    </a:p>
                    <a:p>
                      <a:pPr algn="ctr"/>
                      <a:r>
                        <a:rPr lang="en-US" baseline="0" dirty="0" smtClean="0"/>
                        <a:t>Stress Management</a:t>
                      </a:r>
                    </a:p>
                    <a:p>
                      <a:pPr algn="ctr"/>
                      <a:r>
                        <a:rPr lang="en-US" baseline="0" dirty="0" smtClean="0"/>
                        <a:t>Decisional Actions</a:t>
                      </a:r>
                      <a:endParaRPr lang="en-US" dirty="0"/>
                    </a:p>
                  </a:txBody>
                  <a:tcPr/>
                </a:tc>
              </a:tr>
              <a:tr h="370840">
                <a:tc>
                  <a:txBody>
                    <a:bodyPr/>
                    <a:lstStyle/>
                    <a:p>
                      <a:pPr algn="ctr"/>
                      <a:r>
                        <a:rPr lang="en-US" u="sng" dirty="0" smtClean="0"/>
                        <a:t>Relationships</a:t>
                      </a:r>
                      <a:r>
                        <a:rPr lang="en-US" u="sng" baseline="0" dirty="0" smtClean="0"/>
                        <a:t> with Others</a:t>
                      </a:r>
                    </a:p>
                    <a:p>
                      <a:pPr algn="ctr"/>
                      <a:r>
                        <a:rPr lang="en-US" baseline="0" dirty="0" smtClean="0"/>
                        <a:t>Peer Pressure, Family, “Enabling”, Isolation, Lies</a:t>
                      </a:r>
                      <a:endParaRPr lang="en-US" dirty="0"/>
                    </a:p>
                  </a:txBody>
                  <a:tcPr/>
                </a:tc>
                <a:tc>
                  <a:txBody>
                    <a:bodyPr/>
                    <a:lstStyle/>
                    <a:p>
                      <a:pPr algn="ctr"/>
                      <a:r>
                        <a:rPr lang="en-US" dirty="0" smtClean="0"/>
                        <a:t>Limit Setting, Relationship Building, </a:t>
                      </a:r>
                    </a:p>
                    <a:p>
                      <a:pPr algn="ctr"/>
                      <a:r>
                        <a:rPr lang="en-US" dirty="0" smtClean="0"/>
                        <a:t>Honesty, Clear Communication</a:t>
                      </a:r>
                    </a:p>
                    <a:p>
                      <a:pPr algn="ctr"/>
                      <a:r>
                        <a:rPr lang="en-US" dirty="0" smtClean="0"/>
                        <a:t>Family/Couples</a:t>
                      </a:r>
                      <a:r>
                        <a:rPr lang="en-US" baseline="0" dirty="0" smtClean="0"/>
                        <a:t> Therapy</a:t>
                      </a:r>
                    </a:p>
                    <a:p>
                      <a:pPr algn="ctr"/>
                      <a:r>
                        <a:rPr lang="en-US" baseline="0" dirty="0" smtClean="0"/>
                        <a:t>Positive Peer Pressure</a:t>
                      </a:r>
                      <a:endParaRPr lang="en-US" dirty="0"/>
                    </a:p>
                  </a:txBody>
                  <a:tcPr/>
                </a:tc>
              </a:tr>
              <a:tr h="370840">
                <a:tc>
                  <a:txBody>
                    <a:bodyPr/>
                    <a:lstStyle/>
                    <a:p>
                      <a:pPr algn="ctr"/>
                      <a:r>
                        <a:rPr lang="en-US" u="sng" dirty="0" smtClean="0"/>
                        <a:t>Relationship with Self</a:t>
                      </a:r>
                    </a:p>
                    <a:p>
                      <a:pPr algn="ctr"/>
                      <a:r>
                        <a:rPr lang="en-US" dirty="0" smtClean="0"/>
                        <a:t>Shame,</a:t>
                      </a:r>
                      <a:r>
                        <a:rPr lang="en-US" baseline="0" dirty="0" smtClean="0"/>
                        <a:t> Guilt, Negative Beliefs, </a:t>
                      </a:r>
                    </a:p>
                    <a:p>
                      <a:pPr algn="ctr"/>
                      <a:r>
                        <a:rPr lang="en-US" baseline="0" dirty="0" smtClean="0"/>
                        <a:t>“Hate Self”</a:t>
                      </a:r>
                      <a:endParaRPr lang="en-US" dirty="0"/>
                    </a:p>
                  </a:txBody>
                  <a:tcPr/>
                </a:tc>
                <a:tc>
                  <a:txBody>
                    <a:bodyPr/>
                    <a:lstStyle/>
                    <a:p>
                      <a:pPr algn="ctr"/>
                      <a:r>
                        <a:rPr lang="en-US" dirty="0" smtClean="0"/>
                        <a:t>Forgive Self,</a:t>
                      </a:r>
                      <a:r>
                        <a:rPr lang="en-US" baseline="0" dirty="0" smtClean="0"/>
                        <a:t> Gratitude Practice</a:t>
                      </a:r>
                    </a:p>
                    <a:p>
                      <a:pPr algn="ctr"/>
                      <a:r>
                        <a:rPr lang="en-US" baseline="0" dirty="0" smtClean="0"/>
                        <a:t>Engage in Healthy Behaviors Today</a:t>
                      </a:r>
                    </a:p>
                    <a:p>
                      <a:pPr algn="ctr"/>
                      <a:r>
                        <a:rPr lang="en-US" baseline="0" dirty="0" smtClean="0"/>
                        <a:t>Healthy Coping Skills Training</a:t>
                      </a:r>
                      <a:endParaRPr lang="en-US" dirty="0"/>
                    </a:p>
                  </a:txBody>
                  <a:tcPr/>
                </a:tc>
              </a:tr>
              <a:tr h="370840">
                <a:tc>
                  <a:txBody>
                    <a:bodyPr/>
                    <a:lstStyle/>
                    <a:p>
                      <a:pPr algn="ctr"/>
                      <a:r>
                        <a:rPr lang="en-US" u="sng" dirty="0" smtClean="0"/>
                        <a:t>Relationship with Higher Power</a:t>
                      </a:r>
                    </a:p>
                    <a:p>
                      <a:pPr algn="ctr"/>
                      <a:r>
                        <a:rPr lang="en-US" u="none" dirty="0" smtClean="0"/>
                        <a:t>Lack</a:t>
                      </a:r>
                      <a:r>
                        <a:rPr lang="en-US" u="none" baseline="0" dirty="0" smtClean="0"/>
                        <a:t> of Connection with Personal Values,</a:t>
                      </a:r>
                    </a:p>
                    <a:p>
                      <a:pPr algn="ctr"/>
                      <a:r>
                        <a:rPr lang="en-US" u="none" baseline="0" dirty="0" smtClean="0"/>
                        <a:t>Anger/Shame with God</a:t>
                      </a:r>
                      <a:endParaRPr lang="en-US" u="none" dirty="0"/>
                    </a:p>
                  </a:txBody>
                  <a:tcPr/>
                </a:tc>
                <a:tc>
                  <a:txBody>
                    <a:bodyPr/>
                    <a:lstStyle/>
                    <a:p>
                      <a:pPr algn="ctr"/>
                      <a:r>
                        <a:rPr lang="en-US" dirty="0" smtClean="0"/>
                        <a:t>Define Values, </a:t>
                      </a:r>
                    </a:p>
                    <a:p>
                      <a:pPr algn="ctr"/>
                      <a:r>
                        <a:rPr lang="en-US" dirty="0" smtClean="0"/>
                        <a:t>Live by Personal Values</a:t>
                      </a:r>
                    </a:p>
                    <a:p>
                      <a:pPr algn="ctr"/>
                      <a:r>
                        <a:rPr lang="en-US" dirty="0" smtClean="0"/>
                        <a:t>Pray, Meditate, </a:t>
                      </a:r>
                    </a:p>
                    <a:p>
                      <a:pPr algn="ctr"/>
                      <a:r>
                        <a:rPr lang="en-US" dirty="0" smtClean="0"/>
                        <a:t>Other Spiritual</a:t>
                      </a:r>
                      <a:r>
                        <a:rPr lang="en-US" baseline="0" dirty="0" smtClean="0"/>
                        <a:t> Practice</a:t>
                      </a:r>
                      <a:endParaRPr lang="en-US" dirty="0"/>
                    </a:p>
                  </a:txBody>
                  <a:tcPr/>
                </a:tc>
              </a:tr>
            </a:tbl>
          </a:graphicData>
        </a:graphic>
      </p:graphicFrame>
      <p:sp>
        <p:nvSpPr>
          <p:cNvPr id="3" name="Slide Number Placeholder 2"/>
          <p:cNvSpPr>
            <a:spLocks noGrp="1"/>
          </p:cNvSpPr>
          <p:nvPr>
            <p:ph type="sldNum" sz="quarter" idx="12"/>
          </p:nvPr>
        </p:nvSpPr>
        <p:spPr/>
        <p:txBody>
          <a:bodyPr/>
          <a:lstStyle/>
          <a:p>
            <a:pPr>
              <a:defRPr/>
            </a:pPr>
            <a:fld id="{07E6C702-0018-4AC6-BB0C-F5DD700FF61D}" type="slidenum">
              <a:rPr lang="en-US" smtClean="0"/>
              <a:pPr>
                <a:defRPr/>
              </a:pPr>
              <a:t>12</a:t>
            </a:fld>
            <a:endParaRPr lang="en-US"/>
          </a:p>
        </p:txBody>
      </p:sp>
      <p:sp>
        <p:nvSpPr>
          <p:cNvPr id="4" name="Title 3"/>
          <p:cNvSpPr>
            <a:spLocks noGrp="1"/>
          </p:cNvSpPr>
          <p:nvPr>
            <p:ph type="title"/>
          </p:nvPr>
        </p:nvSpPr>
        <p:spPr/>
        <p:txBody>
          <a:bodyPr/>
          <a:lstStyle/>
          <a:p>
            <a:r>
              <a:rPr lang="en-US" dirty="0" smtClean="0"/>
              <a:t>Why does one become addicted?</a:t>
            </a:r>
            <a:endParaRPr lang="en-US" dirty="0"/>
          </a:p>
        </p:txBody>
      </p:sp>
    </p:spTree>
    <p:extLst>
      <p:ext uri="{BB962C8B-B14F-4D97-AF65-F5344CB8AC3E}">
        <p14:creationId xmlns:p14="http://schemas.microsoft.com/office/powerpoint/2010/main" val="1045799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p:txBody>
          <a:bodyPr/>
          <a:lstStyle/>
          <a:p>
            <a:r>
              <a:rPr lang="en-US" b="1" dirty="0" smtClean="0"/>
              <a:t>What Works? Key Issues: </a:t>
            </a:r>
          </a:p>
          <a:p>
            <a:endParaRPr lang="en-US" sz="2000" b="1" dirty="0" smtClean="0"/>
          </a:p>
          <a:p>
            <a:r>
              <a:rPr lang="en-US" sz="2000" b="1" u="sng" dirty="0" smtClean="0"/>
              <a:t>Therapeutic dose issues</a:t>
            </a:r>
          </a:p>
          <a:p>
            <a:pPr lvl="1"/>
            <a:r>
              <a:rPr lang="en-US" sz="1200" b="1" dirty="0" smtClean="0"/>
              <a:t>Level of care </a:t>
            </a:r>
          </a:p>
          <a:p>
            <a:pPr lvl="1"/>
            <a:r>
              <a:rPr lang="en-US" sz="1200" b="1" dirty="0" smtClean="0"/>
              <a:t>Length of stay</a:t>
            </a:r>
          </a:p>
          <a:p>
            <a:pPr lvl="1"/>
            <a:r>
              <a:rPr lang="en-US" sz="1200" b="1" dirty="0" smtClean="0"/>
              <a:t>Continuum</a:t>
            </a:r>
          </a:p>
          <a:p>
            <a:r>
              <a:rPr lang="en-US" sz="1600" b="1" u="sng" dirty="0" smtClean="0"/>
              <a:t>Quality issues</a:t>
            </a:r>
          </a:p>
          <a:p>
            <a:pPr lvl="1"/>
            <a:r>
              <a:rPr lang="en-US" sz="1200" b="1" dirty="0" smtClean="0"/>
              <a:t>Evidence based practices</a:t>
            </a:r>
          </a:p>
          <a:p>
            <a:pPr lvl="1"/>
            <a:r>
              <a:rPr lang="en-US" sz="1200" b="1" dirty="0" smtClean="0"/>
              <a:t>Behavioral practice</a:t>
            </a:r>
          </a:p>
          <a:p>
            <a:pPr lvl="1"/>
            <a:r>
              <a:rPr lang="en-US" sz="1200" b="1" dirty="0" smtClean="0"/>
              <a:t>Cognitive restructuring</a:t>
            </a:r>
          </a:p>
          <a:p>
            <a:pPr lvl="1"/>
            <a:r>
              <a:rPr lang="en-US" sz="1200" b="1" dirty="0" smtClean="0"/>
              <a:t>Emotion/coping</a:t>
            </a:r>
          </a:p>
          <a:p>
            <a:pPr lvl="1"/>
            <a:r>
              <a:rPr lang="en-US" sz="1200" b="1" dirty="0" smtClean="0"/>
              <a:t>Trauma</a:t>
            </a:r>
          </a:p>
          <a:p>
            <a:pPr lvl="1"/>
            <a:r>
              <a:rPr lang="en-US" sz="1200" b="1" dirty="0" smtClean="0"/>
              <a:t>Monitoring/ case management/Advocacy</a:t>
            </a:r>
          </a:p>
          <a:p>
            <a:r>
              <a:rPr lang="en-US" sz="1600" b="1" u="sng" dirty="0" smtClean="0"/>
              <a:t>Comprehensive care elements</a:t>
            </a:r>
          </a:p>
          <a:p>
            <a:pPr lvl="1"/>
            <a:r>
              <a:rPr lang="en-US" sz="1200" b="1" dirty="0" smtClean="0"/>
              <a:t>Recovery supports/12-step </a:t>
            </a:r>
          </a:p>
          <a:p>
            <a:pPr lvl="1"/>
            <a:r>
              <a:rPr lang="en-US" sz="1200" b="1" dirty="0" smtClean="0"/>
              <a:t>Employment</a:t>
            </a:r>
          </a:p>
          <a:p>
            <a:pPr lvl="1"/>
            <a:r>
              <a:rPr lang="en-US" sz="1200" b="1" dirty="0" smtClean="0"/>
              <a:t>Housing</a:t>
            </a:r>
            <a:endParaRPr lang="en-US" sz="1200" b="1" dirty="0"/>
          </a:p>
          <a:p>
            <a:pPr marL="0" indent="0">
              <a:buNone/>
            </a:pPr>
            <a:endParaRPr lang="en-US" sz="2000" b="1" dirty="0" smtClean="0"/>
          </a:p>
          <a:p>
            <a:endParaRPr lang="en-US" sz="800" dirty="0"/>
          </a:p>
        </p:txBody>
      </p:sp>
      <p:sp>
        <p:nvSpPr>
          <p:cNvPr id="9220" name="Slide Number Placeholder 3"/>
          <p:cNvSpPr>
            <a:spLocks noGrp="1"/>
          </p:cNvSpPr>
          <p:nvPr>
            <p:ph type="sldNum" sz="quarter" idx="12"/>
          </p:nvPr>
        </p:nvSpPr>
        <p:spPr>
          <a:noFill/>
        </p:spPr>
        <p:txBody>
          <a:bodyPr/>
          <a:lstStyle/>
          <a:p>
            <a:fld id="{CEE34314-2ECE-4459-B09C-310572F65B32}" type="slidenum">
              <a:rPr lang="en-US" smtClean="0"/>
              <a:pPr/>
              <a:t>13</a:t>
            </a:fld>
            <a:endParaRPr lang="en-US" smtClean="0"/>
          </a:p>
        </p:txBody>
      </p:sp>
      <p:sp>
        <p:nvSpPr>
          <p:cNvPr id="9218" name="Title 1"/>
          <p:cNvSpPr>
            <a:spLocks noGrp="1"/>
          </p:cNvSpPr>
          <p:nvPr>
            <p:ph type="title"/>
          </p:nvPr>
        </p:nvSpPr>
        <p:spPr/>
        <p:txBody>
          <a:bodyPr/>
          <a:lstStyle/>
          <a:p>
            <a:r>
              <a:rPr lang="en-US" dirty="0" smtClean="0"/>
              <a:t>What Works?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Importance of Level of Care</a:t>
            </a:r>
          </a:p>
          <a:p>
            <a:pPr lvl="1"/>
            <a:r>
              <a:rPr lang="en-US" sz="1800" smtClean="0"/>
              <a:t>Under treating can lead to treatment resistance or increased progression of the disease</a:t>
            </a:r>
          </a:p>
          <a:p>
            <a:pPr lvl="2"/>
            <a:r>
              <a:rPr lang="en-US" sz="1800" smtClean="0"/>
              <a:t>What happens if you take a half dose of antibiotic?</a:t>
            </a:r>
          </a:p>
          <a:p>
            <a:pPr lvl="2"/>
            <a:r>
              <a:rPr lang="en-US" sz="1800" smtClean="0"/>
              <a:t>What happens if you take a half dose of insulin?</a:t>
            </a:r>
          </a:p>
          <a:p>
            <a:pPr lvl="2"/>
            <a:r>
              <a:rPr lang="en-US" sz="1800" smtClean="0"/>
              <a:t>What happens if you take a half dose of treatment?</a:t>
            </a:r>
          </a:p>
          <a:p>
            <a:pPr lvl="1"/>
            <a:r>
              <a:rPr lang="en-US" smtClean="0"/>
              <a:t>Answer: </a:t>
            </a:r>
          </a:p>
          <a:p>
            <a:pPr lvl="2"/>
            <a:r>
              <a:rPr lang="en-US" smtClean="0"/>
              <a:t>It doesn’t work</a:t>
            </a:r>
          </a:p>
          <a:p>
            <a:pPr lvl="2"/>
            <a:r>
              <a:rPr lang="en-US" smtClean="0"/>
              <a:t>Individuals get sicker</a:t>
            </a:r>
          </a:p>
          <a:p>
            <a:pPr lvl="2"/>
            <a:r>
              <a:rPr lang="en-US" smtClean="0"/>
              <a:t>Individuals and providers “give up” believing that there is no hope</a:t>
            </a:r>
          </a:p>
        </p:txBody>
      </p:sp>
      <p:sp>
        <p:nvSpPr>
          <p:cNvPr id="25604" name="Slide Number Placeholder 3"/>
          <p:cNvSpPr>
            <a:spLocks noGrp="1"/>
          </p:cNvSpPr>
          <p:nvPr>
            <p:ph type="sldNum" sz="quarter" idx="12"/>
          </p:nvPr>
        </p:nvSpPr>
        <p:spPr>
          <a:noFill/>
        </p:spPr>
        <p:txBody>
          <a:bodyPr/>
          <a:lstStyle/>
          <a:p>
            <a:fld id="{946B4F51-C924-426F-BC52-F673A6DB8C9F}" type="slidenum">
              <a:rPr lang="en-US" smtClean="0"/>
              <a:pPr/>
              <a:t>14</a:t>
            </a:fld>
            <a:endParaRPr lang="en-US" smtClean="0"/>
          </a:p>
        </p:txBody>
      </p:sp>
      <p:sp>
        <p:nvSpPr>
          <p:cNvPr id="25602" name="Title 1"/>
          <p:cNvSpPr>
            <a:spLocks noGrp="1"/>
          </p:cNvSpPr>
          <p:nvPr>
            <p:ph type="title"/>
          </p:nvPr>
        </p:nvSpPr>
        <p:spPr/>
        <p:txBody>
          <a:bodyPr/>
          <a:lstStyle/>
          <a:p>
            <a:r>
              <a:rPr lang="en-US" smtClean="0"/>
              <a:t>PCPC</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linds(horizontal)">
                                      <p:cBhvr>
                                        <p:cTn id="10" dur="500"/>
                                        <p:tgtEl>
                                          <p:spTgt spid="3">
                                            <p:txEl>
                                              <p:pRg st="6" end="6"/>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linds(horizontal)">
                                      <p:cBhvr>
                                        <p:cTn id="13" dur="500"/>
                                        <p:tgtEl>
                                          <p:spTgt spid="3">
                                            <p:txEl>
                                              <p:pRg st="7" end="7"/>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blinds(horizontal)">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4"/>
          <p:cNvSpPr>
            <a:spLocks noGrp="1" noChangeArrowheads="1"/>
          </p:cNvSpPr>
          <p:nvPr>
            <p:ph type="ctrTitle"/>
          </p:nvPr>
        </p:nvSpPr>
        <p:spPr/>
        <p:txBody>
          <a:bodyPr/>
          <a:lstStyle/>
          <a:p>
            <a:pPr eaLnBrk="1" hangingPunct="1"/>
            <a:r>
              <a:rPr lang="en-US" dirty="0" smtClean="0">
                <a:solidFill>
                  <a:srgbClr val="18A30D"/>
                </a:solidFill>
              </a:rPr>
              <a:t>What the Treatment Research Indicates</a:t>
            </a:r>
          </a:p>
        </p:txBody>
      </p:sp>
      <p:sp>
        <p:nvSpPr>
          <p:cNvPr id="15362" name="Rectangle 6"/>
          <p:cNvSpPr>
            <a:spLocks noGrp="1" noChangeArrowheads="1"/>
          </p:cNvSpPr>
          <p:nvPr>
            <p:ph type="sldNum" sz="quarter" idx="12"/>
          </p:nvPr>
        </p:nvSpPr>
        <p:spPr>
          <a:noFill/>
        </p:spPr>
        <p:txBody>
          <a:bodyPr/>
          <a:lstStyle/>
          <a:p>
            <a:fld id="{2F094A3C-6B90-4B04-80AE-BDDF667EF9EC}" type="slidenum">
              <a:rPr lang="en-US" smtClean="0"/>
              <a:pPr/>
              <a:t>15</a:t>
            </a:fld>
            <a:endParaRPr lang="en-US"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609600" y="152400"/>
            <a:ext cx="8001000" cy="1216025"/>
          </a:xfrm>
        </p:spPr>
        <p:txBody>
          <a:bodyPr/>
          <a:lstStyle/>
          <a:p>
            <a:pPr eaLnBrk="1" hangingPunct="1"/>
            <a:r>
              <a:rPr lang="en-US" altLang="en-US" sz="2400" smtClean="0">
                <a:solidFill>
                  <a:schemeClr val="bg1"/>
                </a:solidFill>
              </a:rPr>
              <a:t>Treatment Benefits</a:t>
            </a:r>
          </a:p>
        </p:txBody>
      </p:sp>
      <p:pic>
        <p:nvPicPr>
          <p:cNvPr id="95235"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rot="5400000">
            <a:off x="2493169" y="-588169"/>
            <a:ext cx="3733800" cy="7958138"/>
          </a:xfrm>
        </p:spPr>
      </p:pic>
      <p:sp>
        <p:nvSpPr>
          <p:cNvPr id="95236" name="TextBox 3"/>
          <p:cNvSpPr txBox="1">
            <a:spLocks noChangeArrowheads="1"/>
          </p:cNvSpPr>
          <p:nvPr/>
        </p:nvSpPr>
        <p:spPr bwMode="auto">
          <a:xfrm>
            <a:off x="6400800" y="5006975"/>
            <a:ext cx="19050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100" i="1">
                <a:solidFill>
                  <a:srgbClr val="000000"/>
                </a:solidFill>
                <a:latin typeface="Verdana" pitchFamily="34" charset="0"/>
              </a:rPr>
              <a:t>Ettner, et al., 2006</a:t>
            </a:r>
          </a:p>
        </p:txBody>
      </p:sp>
      <p:sp>
        <p:nvSpPr>
          <p:cNvPr id="5" name="Rectangle 4"/>
          <p:cNvSpPr/>
          <p:nvPr/>
        </p:nvSpPr>
        <p:spPr>
          <a:xfrm>
            <a:off x="4495800" y="4038600"/>
            <a:ext cx="304800" cy="228600"/>
          </a:xfrm>
          <a:prstGeom prst="rect">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6" name="Rectangle 5"/>
          <p:cNvSpPr/>
          <p:nvPr/>
        </p:nvSpPr>
        <p:spPr>
          <a:xfrm>
            <a:off x="5181600" y="4038600"/>
            <a:ext cx="1066800" cy="304800"/>
          </a:xfrm>
          <a:prstGeom prst="rect">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7" name="Rectangle 6"/>
          <p:cNvSpPr/>
          <p:nvPr/>
        </p:nvSpPr>
        <p:spPr>
          <a:xfrm>
            <a:off x="6553200" y="4038600"/>
            <a:ext cx="304800" cy="228600"/>
          </a:xfrm>
          <a:prstGeom prst="rect">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8" name="Rectangle 7"/>
          <p:cNvSpPr/>
          <p:nvPr/>
        </p:nvSpPr>
        <p:spPr>
          <a:xfrm>
            <a:off x="7620000" y="4038600"/>
            <a:ext cx="304800" cy="228600"/>
          </a:xfrm>
          <a:prstGeom prst="rect">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9" name="Rectangle 8"/>
          <p:cNvSpPr/>
          <p:nvPr/>
        </p:nvSpPr>
        <p:spPr>
          <a:xfrm>
            <a:off x="5410200" y="3429000"/>
            <a:ext cx="609600" cy="228600"/>
          </a:xfrm>
          <a:prstGeom prst="rect">
            <a:avLst/>
          </a:prstGeom>
          <a:solidFill>
            <a:schemeClr val="bg1">
              <a:alpha val="0"/>
            </a:scheme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0" name="Rectangle 9"/>
          <p:cNvSpPr/>
          <p:nvPr/>
        </p:nvSpPr>
        <p:spPr>
          <a:xfrm>
            <a:off x="7391400" y="3429000"/>
            <a:ext cx="609600" cy="228600"/>
          </a:xfrm>
          <a:prstGeom prst="rect">
            <a:avLst/>
          </a:prstGeom>
          <a:solidFill>
            <a:schemeClr val="bg1">
              <a:alpha val="0"/>
            </a:scheme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1" name="Rectangle 10"/>
          <p:cNvSpPr/>
          <p:nvPr/>
        </p:nvSpPr>
        <p:spPr>
          <a:xfrm>
            <a:off x="6400800" y="3429000"/>
            <a:ext cx="609600" cy="228600"/>
          </a:xfrm>
          <a:prstGeom prst="rect">
            <a:avLst/>
          </a:prstGeom>
          <a:solidFill>
            <a:schemeClr val="bg1">
              <a:alpha val="0"/>
            </a:scheme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2" name="Rectangle 11"/>
          <p:cNvSpPr/>
          <p:nvPr/>
        </p:nvSpPr>
        <p:spPr>
          <a:xfrm>
            <a:off x="5334000" y="3124200"/>
            <a:ext cx="2743200" cy="228600"/>
          </a:xfrm>
          <a:prstGeom prst="rect">
            <a:avLst/>
          </a:prstGeom>
          <a:solidFill>
            <a:schemeClr val="bg1">
              <a:alpha val="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dirty="0">
              <a:solidFill>
                <a:srgbClr val="FFFF00"/>
              </a:solidFill>
            </a:endParaRPr>
          </a:p>
        </p:txBody>
      </p:sp>
    </p:spTree>
    <p:extLst>
      <p:ext uri="{BB962C8B-B14F-4D97-AF65-F5344CB8AC3E}">
        <p14:creationId xmlns:p14="http://schemas.microsoft.com/office/powerpoint/2010/main" val="4002649065"/>
      </p:ext>
    </p:extLst>
  </p:cSld>
  <p:clrMapOvr>
    <a:masterClrMapping/>
  </p:clrMapOvr>
  <p:transition>
    <p:cover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fontScale="70000" lnSpcReduction="20000"/>
          </a:bodyPr>
          <a:lstStyle/>
          <a:p>
            <a:r>
              <a:rPr lang="en-US" dirty="0" smtClean="0"/>
              <a:t>Evaluated the implementation of Act 152 </a:t>
            </a:r>
          </a:p>
          <a:p>
            <a:r>
              <a:rPr lang="en-US" dirty="0" smtClean="0"/>
              <a:t>This study found: </a:t>
            </a:r>
          </a:p>
          <a:p>
            <a:pPr lvl="1"/>
            <a:r>
              <a:rPr lang="en-US" dirty="0" smtClean="0"/>
              <a:t>Average LOS for 3C was 90 days (1995)</a:t>
            </a:r>
          </a:p>
          <a:p>
            <a:pPr lvl="1"/>
            <a:r>
              <a:rPr lang="en-US" dirty="0" smtClean="0"/>
              <a:t>The study found that those completing treatment had:</a:t>
            </a:r>
          </a:p>
          <a:p>
            <a:pPr lvl="2"/>
            <a:r>
              <a:rPr lang="en-US" dirty="0" smtClean="0"/>
              <a:t>Lower rates of recidivism</a:t>
            </a:r>
          </a:p>
          <a:p>
            <a:pPr lvl="2"/>
            <a:r>
              <a:rPr lang="en-US" dirty="0" smtClean="0"/>
              <a:t>Lower utilization of medical services</a:t>
            </a:r>
          </a:p>
          <a:p>
            <a:pPr lvl="2"/>
            <a:r>
              <a:rPr lang="en-US" dirty="0" smtClean="0"/>
              <a:t>More likely to obtain employment</a:t>
            </a:r>
          </a:p>
          <a:p>
            <a:pPr lvl="2"/>
            <a:r>
              <a:rPr lang="en-US" dirty="0" smtClean="0"/>
              <a:t>More likely to have higher paying employment</a:t>
            </a:r>
          </a:p>
          <a:p>
            <a:pPr lvl="3"/>
            <a:r>
              <a:rPr lang="en-US" dirty="0" smtClean="0"/>
              <a:t>This proper care is the way to move high cost utilizers off of Medicaid and into private insurance</a:t>
            </a:r>
          </a:p>
          <a:p>
            <a:pPr lvl="3"/>
            <a:r>
              <a:rPr lang="en-US" dirty="0" smtClean="0"/>
              <a:t>Establishing ongoing recovery is the best cost saver</a:t>
            </a:r>
          </a:p>
          <a:p>
            <a:pPr lvl="1"/>
            <a:r>
              <a:rPr lang="en-US" dirty="0" smtClean="0"/>
              <a:t>Better outcomes were found with:</a:t>
            </a:r>
          </a:p>
          <a:p>
            <a:pPr lvl="2"/>
            <a:r>
              <a:rPr lang="en-US" dirty="0" smtClean="0"/>
              <a:t>Longer lengths of stay</a:t>
            </a:r>
          </a:p>
          <a:p>
            <a:pPr lvl="2"/>
            <a:r>
              <a:rPr lang="en-US" dirty="0" smtClean="0"/>
              <a:t>More complete continuum of care</a:t>
            </a:r>
          </a:p>
          <a:p>
            <a:pPr lvl="1"/>
            <a:r>
              <a:rPr lang="en-US" dirty="0" smtClean="0"/>
              <a:t>Compare with current Average LOS for 3C is 47 days (2011)</a:t>
            </a:r>
          </a:p>
        </p:txBody>
      </p:sp>
      <p:sp>
        <p:nvSpPr>
          <p:cNvPr id="2" name="Title 1"/>
          <p:cNvSpPr>
            <a:spLocks noGrp="1"/>
          </p:cNvSpPr>
          <p:nvPr>
            <p:ph type="title"/>
          </p:nvPr>
        </p:nvSpPr>
        <p:spPr>
          <a:xfrm>
            <a:off x="301752" y="228600"/>
            <a:ext cx="8534400" cy="990600"/>
          </a:xfrm>
        </p:spPr>
        <p:txBody>
          <a:bodyPr anchor="ctr">
            <a:normAutofit/>
          </a:bodyPr>
          <a:lstStyle/>
          <a:p>
            <a:pPr>
              <a:defRPr/>
            </a:pPr>
            <a:r>
              <a:rPr lang="en-US" dirty="0" smtClean="0"/>
              <a:t>Villanova Study (1995)</a:t>
            </a:r>
            <a:endParaRPr lang="en-US" dirty="0"/>
          </a:p>
        </p:txBody>
      </p:sp>
    </p:spTree>
    <p:extLst>
      <p:ext uri="{BB962C8B-B14F-4D97-AF65-F5344CB8AC3E}">
        <p14:creationId xmlns:p14="http://schemas.microsoft.com/office/powerpoint/2010/main" val="1560636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5"/>
          <p:cNvSpPr>
            <a:spLocks noGrp="1"/>
          </p:cNvSpPr>
          <p:nvPr>
            <p:ph type="sldNum" sz="quarter" idx="12"/>
          </p:nvPr>
        </p:nvSpPr>
        <p:spPr>
          <a:xfrm>
            <a:off x="6553200" y="6245225"/>
            <a:ext cx="2133600" cy="476250"/>
          </a:xfrm>
          <a:prstGeom prst="rect">
            <a:avLst/>
          </a:prstGeom>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014344F2-915E-41DB-97ED-BD876E1BF5AD}" type="slidenum">
              <a:rPr lang="en-US" altLang="en-US" sz="1400" smtClean="0">
                <a:latin typeface="Verdana" pitchFamily="34" charset="0"/>
                <a:cs typeface="Arial" pitchFamily="34" charset="0"/>
              </a:rPr>
              <a:pPr>
                <a:spcBef>
                  <a:spcPct val="0"/>
                </a:spcBef>
                <a:buFontTx/>
                <a:buNone/>
              </a:pPr>
              <a:t>18</a:t>
            </a:fld>
            <a:endParaRPr lang="en-US" altLang="en-US" sz="1400" smtClean="0">
              <a:latin typeface="Verdana" pitchFamily="34" charset="0"/>
              <a:cs typeface="Arial" pitchFamily="34" charset="0"/>
            </a:endParaRPr>
          </a:p>
        </p:txBody>
      </p:sp>
      <p:sp>
        <p:nvSpPr>
          <p:cNvPr id="78851" name="TextBox 3"/>
          <p:cNvSpPr txBox="1">
            <a:spLocks noChangeArrowheads="1"/>
          </p:cNvSpPr>
          <p:nvPr/>
        </p:nvSpPr>
        <p:spPr bwMode="auto">
          <a:xfrm>
            <a:off x="2971800" y="344488"/>
            <a:ext cx="3657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3600" u="sng">
                <a:solidFill>
                  <a:schemeClr val="bg1"/>
                </a:solidFill>
                <a:latin typeface="Verdana" pitchFamily="34" charset="0"/>
              </a:rPr>
              <a:t>Length of Stay</a:t>
            </a:r>
          </a:p>
        </p:txBody>
      </p:sp>
      <p:sp>
        <p:nvSpPr>
          <p:cNvPr id="78852" name="Rectangle 1"/>
          <p:cNvSpPr>
            <a:spLocks noChangeArrowheads="1"/>
          </p:cNvSpPr>
          <p:nvPr/>
        </p:nvSpPr>
        <p:spPr bwMode="auto">
          <a:xfrm>
            <a:off x="457200" y="1125538"/>
            <a:ext cx="8153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b="1">
                <a:latin typeface="Calibri" pitchFamily="34" charset="0"/>
                <a:ea typeface="Calibri" pitchFamily="34" charset="0"/>
                <a:cs typeface="Times New Roman" pitchFamily="18" charset="0"/>
              </a:rPr>
              <a:t>Studies consistently find length of stay as the primary predictor of outcomes, along with intensity of treatment and continuum of care.</a:t>
            </a:r>
            <a:endParaRPr lang="en-US" altLang="en-US" sz="2800">
              <a:ea typeface="Calibri" pitchFamily="34" charset="0"/>
              <a:cs typeface="Times New Roman" pitchFamily="18" charset="0"/>
            </a:endParaRPr>
          </a:p>
        </p:txBody>
      </p:sp>
      <p:pic>
        <p:nvPicPr>
          <p:cNvPr id="7885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2057400"/>
            <a:ext cx="2509838" cy="268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4" name="Rectangle 2"/>
          <p:cNvSpPr>
            <a:spLocks noChangeArrowheads="1"/>
          </p:cNvSpPr>
          <p:nvPr/>
        </p:nvSpPr>
        <p:spPr bwMode="auto">
          <a:xfrm>
            <a:off x="152400" y="4876800"/>
            <a:ext cx="2667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100">
                <a:latin typeface="Calibri" pitchFamily="34" charset="0"/>
                <a:ea typeface="Calibri" pitchFamily="34" charset="0"/>
                <a:cs typeface="Times New Roman" pitchFamily="18" charset="0"/>
              </a:rPr>
              <a:t>Source: Greenfield et al, (2004). </a:t>
            </a:r>
            <a:r>
              <a:rPr lang="en-US" altLang="en-US" sz="1100" i="1">
                <a:latin typeface="Calibri" pitchFamily="34" charset="0"/>
                <a:ea typeface="Calibri" pitchFamily="34" charset="0"/>
                <a:cs typeface="Times New Roman" pitchFamily="18" charset="0"/>
              </a:rPr>
              <a:t>Effectiveness of Long Term Residential Treatment for Women: Findings from 3 National Studies</a:t>
            </a:r>
            <a:r>
              <a:rPr lang="en-US" altLang="en-US" sz="1200">
                <a:solidFill>
                  <a:srgbClr val="333333"/>
                </a:solidFill>
                <a:latin typeface="Times New Roman" pitchFamily="18" charset="0"/>
                <a:ea typeface="Calibri" pitchFamily="34" charset="0"/>
                <a:cs typeface="Times New Roman" pitchFamily="18" charset="0"/>
              </a:rPr>
              <a:t> </a:t>
            </a:r>
            <a:endParaRPr lang="en-US" altLang="en-US" sz="1800">
              <a:ea typeface="Calibri" pitchFamily="34" charset="0"/>
              <a:cs typeface="Times New Roman" pitchFamily="18" charset="0"/>
            </a:endParaRPr>
          </a:p>
        </p:txBody>
      </p:sp>
      <p:pic>
        <p:nvPicPr>
          <p:cNvPr id="7885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1600" y="2133600"/>
            <a:ext cx="406717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6" name="Text Box 2"/>
          <p:cNvSpPr txBox="1">
            <a:spLocks noChangeArrowheads="1"/>
          </p:cNvSpPr>
          <p:nvPr/>
        </p:nvSpPr>
        <p:spPr bwMode="auto">
          <a:xfrm>
            <a:off x="914400" y="3962400"/>
            <a:ext cx="1238250" cy="238125"/>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100">
                <a:latin typeface="Calibri" pitchFamily="34" charset="0"/>
                <a:ea typeface="Calibri" pitchFamily="34" charset="0"/>
                <a:cs typeface="Times New Roman" pitchFamily="18" charset="0"/>
              </a:rPr>
              <a:t>Days in Treatment</a:t>
            </a:r>
            <a:endParaRPr lang="en-US" altLang="en-US" sz="1800">
              <a:ea typeface="Calibri" pitchFamily="34" charset="0"/>
              <a:cs typeface="Times New Roman" pitchFamily="18" charset="0"/>
            </a:endParaRPr>
          </a:p>
        </p:txBody>
      </p:sp>
      <p:sp>
        <p:nvSpPr>
          <p:cNvPr id="78857" name="Rectangle 7"/>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1800">
              <a:latin typeface="Verdana" pitchFamily="34" charset="0"/>
            </a:endParaRPr>
          </a:p>
        </p:txBody>
      </p:sp>
      <p:sp>
        <p:nvSpPr>
          <p:cNvPr id="78858" name="Rectangle 8"/>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1800">
              <a:latin typeface="Verdana" pitchFamily="34" charset="0"/>
            </a:endParaRPr>
          </a:p>
        </p:txBody>
      </p:sp>
      <p:sp>
        <p:nvSpPr>
          <p:cNvPr id="78859" name="Rectangle 9"/>
          <p:cNvSpPr>
            <a:spLocks noChangeArrowheads="1"/>
          </p:cNvSpPr>
          <p:nvPr/>
        </p:nvSpPr>
        <p:spPr bwMode="auto">
          <a:xfrm>
            <a:off x="0" y="318135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900" i="1"/>
          </a:p>
          <a:p>
            <a:pPr>
              <a:spcBef>
                <a:spcPct val="0"/>
              </a:spcBef>
              <a:buFontTx/>
              <a:buNone/>
            </a:pPr>
            <a:r>
              <a:rPr lang="en-US" altLang="en-US" sz="1800" i="1"/>
              <a:t> </a:t>
            </a:r>
            <a:endParaRPr lang="en-US" altLang="en-US" sz="1800"/>
          </a:p>
        </p:txBody>
      </p:sp>
      <p:sp>
        <p:nvSpPr>
          <p:cNvPr id="78860" name="Rectangle 10"/>
          <p:cNvSpPr>
            <a:spLocks noChangeArrowheads="1"/>
          </p:cNvSpPr>
          <p:nvPr/>
        </p:nvSpPr>
        <p:spPr bwMode="auto">
          <a:xfrm>
            <a:off x="5410200" y="4068763"/>
            <a:ext cx="405606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72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100">
                <a:latin typeface="Calibri" pitchFamily="34" charset="0"/>
                <a:ea typeface="Calibri" pitchFamily="34" charset="0"/>
                <a:cs typeface="Times New Roman" pitchFamily="18" charset="0"/>
              </a:rPr>
              <a:t>Source: Zhang (2002). </a:t>
            </a:r>
            <a:r>
              <a:rPr lang="en-US" altLang="en-US" sz="1100" i="1">
                <a:latin typeface="Calibri" pitchFamily="34" charset="0"/>
                <a:ea typeface="Calibri" pitchFamily="34" charset="0"/>
                <a:cs typeface="Times New Roman" pitchFamily="18" charset="0"/>
              </a:rPr>
              <a:t>Does retention matter? </a:t>
            </a:r>
          </a:p>
          <a:p>
            <a:pPr>
              <a:spcBef>
                <a:spcPct val="0"/>
              </a:spcBef>
              <a:buFontTx/>
              <a:buNone/>
            </a:pPr>
            <a:r>
              <a:rPr lang="en-US" altLang="en-US" sz="1100" i="1">
                <a:latin typeface="Calibri" pitchFamily="34" charset="0"/>
                <a:ea typeface="Calibri" pitchFamily="34" charset="0"/>
                <a:cs typeface="Times New Roman" pitchFamily="18" charset="0"/>
              </a:rPr>
              <a:t>Treatment duration and improvement in drug use.  </a:t>
            </a:r>
          </a:p>
          <a:p>
            <a:pPr>
              <a:spcBef>
                <a:spcPct val="0"/>
              </a:spcBef>
              <a:buFontTx/>
              <a:buNone/>
            </a:pPr>
            <a:r>
              <a:rPr lang="en-US" altLang="en-US" sz="1100" i="1">
                <a:latin typeface="Calibri" pitchFamily="34" charset="0"/>
                <a:ea typeface="Calibri" pitchFamily="34" charset="0"/>
                <a:cs typeface="Times New Roman" pitchFamily="18" charset="0"/>
              </a:rPr>
              <a:t>(4,005 clients)</a:t>
            </a:r>
            <a:endParaRPr lang="en-US" altLang="en-US" sz="900">
              <a:ea typeface="Calibri" pitchFamily="34" charset="0"/>
              <a:cs typeface="Times New Roman" pitchFamily="18" charset="0"/>
            </a:endParaRPr>
          </a:p>
          <a:p>
            <a:pPr>
              <a:spcBef>
                <a:spcPct val="0"/>
              </a:spcBef>
              <a:buFontTx/>
              <a:buNone/>
            </a:pPr>
            <a:r>
              <a:rPr lang="en-US" altLang="en-US" sz="1100" i="1">
                <a:latin typeface="Calibri" pitchFamily="34" charset="0"/>
                <a:ea typeface="Calibri" pitchFamily="34" charset="0"/>
                <a:cs typeface="Times New Roman" pitchFamily="18" charset="0"/>
              </a:rPr>
              <a:t> 	</a:t>
            </a:r>
            <a:endParaRPr lang="en-US" altLang="en-US" sz="1800">
              <a:ea typeface="Calibri" pitchFamily="34" charset="0"/>
              <a:cs typeface="Times New Roman" pitchFamily="18" charset="0"/>
            </a:endParaRPr>
          </a:p>
        </p:txBody>
      </p:sp>
      <p:sp>
        <p:nvSpPr>
          <p:cNvPr id="78861" name="Rectangle 1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1800">
              <a:latin typeface="Verdana" pitchFamily="34" charset="0"/>
            </a:endParaRPr>
          </a:p>
        </p:txBody>
      </p:sp>
      <p:graphicFrame>
        <p:nvGraphicFramePr>
          <p:cNvPr id="78862" name="Object 16"/>
          <p:cNvGraphicFramePr>
            <a:graphicFrameLocks noChangeAspect="1"/>
          </p:cNvGraphicFramePr>
          <p:nvPr/>
        </p:nvGraphicFramePr>
        <p:xfrm>
          <a:off x="2833688" y="2209800"/>
          <a:ext cx="2690812" cy="2276475"/>
        </p:xfrm>
        <a:graphic>
          <a:graphicData uri="http://schemas.openxmlformats.org/presentationml/2006/ole">
            <mc:AlternateContent xmlns:mc="http://schemas.openxmlformats.org/markup-compatibility/2006">
              <mc:Choice xmlns:v="urn:schemas-microsoft-com:vml" Requires="v">
                <p:oleObj spid="_x0000_s3098" name="Slide" r:id="rId6" imgW="4572000" imgH="3429000" progId="PowerPoint.Slide.8">
                  <p:embed/>
                </p:oleObj>
              </mc:Choice>
              <mc:Fallback>
                <p:oleObj name="Slide" r:id="rId6" imgW="4572000" imgH="3429000" progId="PowerPoint.Slide.8">
                  <p:embed/>
                  <p:pic>
                    <p:nvPicPr>
                      <p:cNvPr id="0"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33688" y="2209800"/>
                        <a:ext cx="2690812" cy="227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863" name="Rectangle 13"/>
          <p:cNvSpPr>
            <a:spLocks noChangeArrowheads="1"/>
          </p:cNvSpPr>
          <p:nvPr/>
        </p:nvSpPr>
        <p:spPr bwMode="auto">
          <a:xfrm>
            <a:off x="2895600" y="4572000"/>
            <a:ext cx="25908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100">
                <a:latin typeface="Calibri" pitchFamily="34" charset="0"/>
                <a:ea typeface="Calibri" pitchFamily="34" charset="0"/>
                <a:cs typeface="Times New Roman" pitchFamily="18" charset="0"/>
              </a:rPr>
              <a:t>Source: Pennsylvania Department of Corrections (1997) </a:t>
            </a:r>
            <a:r>
              <a:rPr lang="en-US" altLang="en-US" sz="1100" i="1">
                <a:latin typeface="Calibri" pitchFamily="34" charset="0"/>
                <a:ea typeface="Calibri" pitchFamily="34" charset="0"/>
                <a:cs typeface="Times New Roman" pitchFamily="18" charset="0"/>
              </a:rPr>
              <a:t>Pennsylvania FIR Evaluation</a:t>
            </a:r>
            <a:endParaRPr lang="en-US" altLang="en-US" sz="1800">
              <a:ea typeface="Calibri" pitchFamily="34" charset="0"/>
              <a:cs typeface="Times New Roman" pitchFamily="18" charset="0"/>
            </a:endParaRPr>
          </a:p>
        </p:txBody>
      </p:sp>
      <p:sp>
        <p:nvSpPr>
          <p:cNvPr id="18" name="Rounded Rectangle 17"/>
          <p:cNvSpPr/>
          <p:nvPr/>
        </p:nvSpPr>
        <p:spPr>
          <a:xfrm>
            <a:off x="6400800" y="3048000"/>
            <a:ext cx="1981200" cy="762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9" name="Rounded Rectangle 18"/>
          <p:cNvSpPr/>
          <p:nvPr/>
        </p:nvSpPr>
        <p:spPr>
          <a:xfrm>
            <a:off x="8610600" y="3048000"/>
            <a:ext cx="381000" cy="762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20" name="Rounded Rectangle 19"/>
          <p:cNvSpPr/>
          <p:nvPr/>
        </p:nvSpPr>
        <p:spPr>
          <a:xfrm>
            <a:off x="6553200" y="3048000"/>
            <a:ext cx="685800" cy="152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extLst>
      <p:ext uri="{BB962C8B-B14F-4D97-AF65-F5344CB8AC3E}">
        <p14:creationId xmlns:p14="http://schemas.microsoft.com/office/powerpoint/2010/main" val="287018072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1"/>
          <p:cNvSpPr>
            <a:spLocks noGrp="1"/>
          </p:cNvSpPr>
          <p:nvPr>
            <p:ph idx="1"/>
          </p:nvPr>
        </p:nvSpPr>
        <p:spPr>
          <a:xfrm>
            <a:off x="457200" y="1905000"/>
            <a:ext cx="8229600" cy="3992563"/>
          </a:xfrm>
        </p:spPr>
        <p:txBody>
          <a:bodyPr/>
          <a:lstStyle/>
          <a:p>
            <a:pPr eaLnBrk="1" hangingPunct="1"/>
            <a:r>
              <a:rPr lang="en-US" altLang="en-US" sz="1600" dirty="0" smtClean="0"/>
              <a:t>Improvements in criminal recidivism and relapse rates are correlated to length of treatment, with highest rates of improvement among those with 9 months of treatment, and reduced effectiveness for treatment of less than 90 days (NIDA, 2002)</a:t>
            </a:r>
          </a:p>
          <a:p>
            <a:pPr eaLnBrk="1" hangingPunct="1"/>
            <a:r>
              <a:rPr lang="en-US" altLang="en-US" sz="1600" dirty="0" smtClean="0"/>
              <a:t>Highest improvements were found in long term treatment with least improvement found in methadone maintenance (</a:t>
            </a:r>
            <a:r>
              <a:rPr lang="en-US" altLang="en-US" sz="1600" dirty="0" err="1" smtClean="0"/>
              <a:t>Friedmann</a:t>
            </a:r>
            <a:r>
              <a:rPr lang="en-US" altLang="en-US" sz="1600" dirty="0" smtClean="0"/>
              <a:t> et al, 2004)</a:t>
            </a:r>
          </a:p>
          <a:p>
            <a:pPr eaLnBrk="1" hangingPunct="1"/>
            <a:r>
              <a:rPr lang="en-US" altLang="en-US" sz="1600" dirty="0" smtClean="0"/>
              <a:t>Lengths of stay are the number one predictor of outcomes for treatment (President’s Commission on Model State Drug Laws, 1993)</a:t>
            </a:r>
          </a:p>
          <a:p>
            <a:pPr eaLnBrk="1" hangingPunct="1"/>
            <a:r>
              <a:rPr lang="en-US" altLang="en-US" sz="1600" dirty="0" smtClean="0"/>
              <a:t>Average length of stay for Medicaid clients was 90 days (Villanova Study, 1995). Best outcomes were found for longer lengths of stay and more complete continuum of care, measured as lack of criminal recidivism, abstinence, employment and higher paying jobs.  No benefit was found for treatment less than 90 days.  Currently, average length of stay in treatment for long term residential is 47 days (DPW, 2011)</a:t>
            </a:r>
          </a:p>
          <a:p>
            <a:pPr eaLnBrk="1" hangingPunct="1"/>
            <a:r>
              <a:rPr lang="en-US" altLang="en-US" sz="1600" dirty="0" smtClean="0"/>
              <a:t>Length of stay has a direct linear relationship with improved outcomes (</a:t>
            </a:r>
            <a:r>
              <a:rPr lang="en-US" altLang="en-US" sz="1600" dirty="0" err="1" smtClean="0"/>
              <a:t>Toumbourou</a:t>
            </a:r>
            <a:r>
              <a:rPr lang="en-US" altLang="en-US" sz="1600" dirty="0" smtClean="0"/>
              <a:t>, 1998)</a:t>
            </a:r>
          </a:p>
          <a:p>
            <a:pPr eaLnBrk="1" hangingPunct="1"/>
            <a:r>
              <a:rPr lang="en-US" altLang="en-US" sz="1600" dirty="0" smtClean="0"/>
              <a:t>Found residential treatment of 90 days and continuum of care to yield 78% abstinence rates for 5 years. (DuPont, et al. 2009)</a:t>
            </a:r>
          </a:p>
          <a:p>
            <a:pPr eaLnBrk="1" hangingPunct="1"/>
            <a:endParaRPr lang="en-US" altLang="en-US" dirty="0" smtClean="0"/>
          </a:p>
        </p:txBody>
      </p:sp>
      <p:sp>
        <p:nvSpPr>
          <p:cNvPr id="79875" name="Slide Number Placeholder 2"/>
          <p:cNvSpPr>
            <a:spLocks noGrp="1"/>
          </p:cNvSpPr>
          <p:nvPr>
            <p:ph type="sldNum" sz="quarter" idx="12"/>
          </p:nvPr>
        </p:nvSpPr>
        <p:spPr>
          <a:xfrm>
            <a:off x="6553200" y="6245225"/>
            <a:ext cx="2133600" cy="476250"/>
          </a:xfrm>
          <a:prstGeom prst="rect">
            <a:avLst/>
          </a:prstGeom>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278240D5-88A2-4EF2-B920-EE07F990CBE9}" type="slidenum">
              <a:rPr lang="en-US" altLang="en-US" sz="1400" smtClean="0">
                <a:latin typeface="Verdana" pitchFamily="34" charset="0"/>
                <a:cs typeface="Arial" pitchFamily="34" charset="0"/>
              </a:rPr>
              <a:pPr>
                <a:spcBef>
                  <a:spcPct val="0"/>
                </a:spcBef>
                <a:buFontTx/>
                <a:buNone/>
              </a:pPr>
              <a:t>19</a:t>
            </a:fld>
            <a:endParaRPr lang="en-US" altLang="en-US" sz="1400" smtClean="0">
              <a:latin typeface="Verdana" pitchFamily="34" charset="0"/>
              <a:cs typeface="Arial" pitchFamily="34" charset="0"/>
            </a:endParaRPr>
          </a:p>
        </p:txBody>
      </p:sp>
      <p:sp>
        <p:nvSpPr>
          <p:cNvPr id="79876" name="Title 3"/>
          <p:cNvSpPr>
            <a:spLocks noGrp="1"/>
          </p:cNvSpPr>
          <p:nvPr>
            <p:ph type="title"/>
          </p:nvPr>
        </p:nvSpPr>
        <p:spPr/>
        <p:txBody>
          <a:bodyPr/>
          <a:lstStyle/>
          <a:p>
            <a:pPr eaLnBrk="1" hangingPunct="1"/>
            <a:r>
              <a:rPr lang="en-US" altLang="en-US" smtClean="0"/>
              <a:t>Length Of Stay</a:t>
            </a:r>
          </a:p>
        </p:txBody>
      </p:sp>
      <p:sp>
        <p:nvSpPr>
          <p:cNvPr id="79877" name="Rectangle 1"/>
          <p:cNvSpPr>
            <a:spLocks noChangeArrowheads="1"/>
          </p:cNvSpPr>
          <p:nvPr/>
        </p:nvSpPr>
        <p:spPr bwMode="auto">
          <a:xfrm>
            <a:off x="457200" y="1171575"/>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latin typeface="Calibri" pitchFamily="34" charset="0"/>
                <a:ea typeface="Calibri" pitchFamily="34" charset="0"/>
                <a:cs typeface="Times New Roman" pitchFamily="18" charset="0"/>
              </a:rPr>
              <a:t>Studies consistently find length of stay as the primary predictor of outcomes, along with intensity of treatment and continuum of care.</a:t>
            </a:r>
            <a:endParaRPr lang="en-US" altLang="en-US">
              <a:ea typeface="Calibri" pitchFamily="34" charset="0"/>
              <a:cs typeface="Times New Roman" pitchFamily="18" charset="0"/>
            </a:endParaRPr>
          </a:p>
        </p:txBody>
      </p:sp>
    </p:spTree>
    <p:extLst>
      <p:ext uri="{BB962C8B-B14F-4D97-AF65-F5344CB8AC3E}">
        <p14:creationId xmlns:p14="http://schemas.microsoft.com/office/powerpoint/2010/main" val="116137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p:txBody>
          <a:bodyPr/>
          <a:lstStyle/>
          <a:p>
            <a:r>
              <a:rPr lang="en-US" sz="2000" b="1" dirty="0" smtClean="0"/>
              <a:t>Every dollar spent in AOD treatment saves 7$</a:t>
            </a:r>
          </a:p>
          <a:p>
            <a:r>
              <a:rPr lang="en-US" sz="2000" b="1" dirty="0" smtClean="0"/>
              <a:t>If medical expenses are included that rises to 11$</a:t>
            </a:r>
          </a:p>
          <a:p>
            <a:r>
              <a:rPr lang="en-US" sz="2000" b="1" dirty="0" smtClean="0"/>
              <a:t>Effective treatment works.</a:t>
            </a:r>
          </a:p>
          <a:p>
            <a:r>
              <a:rPr lang="en-US" sz="2000" b="1" dirty="0" smtClean="0"/>
              <a:t>Clinically appropriate levels of care work.</a:t>
            </a:r>
          </a:p>
          <a:p>
            <a:pPr marL="0" indent="0">
              <a:buNone/>
            </a:pPr>
            <a:endParaRPr lang="en-US" sz="2000" b="1" dirty="0" smtClean="0"/>
          </a:p>
          <a:p>
            <a:pPr marL="0" indent="0">
              <a:buNone/>
            </a:pPr>
            <a:r>
              <a:rPr lang="en-US" sz="2000" b="1" dirty="0" smtClean="0"/>
              <a:t>				… But what is that?</a:t>
            </a:r>
          </a:p>
          <a:p>
            <a:pPr marL="0" indent="0">
              <a:buNone/>
            </a:pPr>
            <a:endParaRPr lang="en-US" sz="2000" b="1" dirty="0"/>
          </a:p>
          <a:p>
            <a:r>
              <a:rPr lang="en-US" sz="2000" b="1" dirty="0"/>
              <a:t>Why care about drug and alcohol treatment?</a:t>
            </a:r>
          </a:p>
          <a:p>
            <a:pPr lvl="1"/>
            <a:r>
              <a:rPr lang="en-US" sz="1600" b="1" dirty="0"/>
              <a:t>1 in 4 people has substance abuse in their families</a:t>
            </a:r>
          </a:p>
          <a:p>
            <a:pPr lvl="1"/>
            <a:r>
              <a:rPr lang="en-US" sz="1600" b="1" dirty="0"/>
              <a:t>1 in 4 people with addiction will die as a result</a:t>
            </a:r>
          </a:p>
          <a:p>
            <a:pPr lvl="1"/>
            <a:r>
              <a:rPr lang="en-US" sz="1600" b="1" dirty="0"/>
              <a:t>Most addicted individuals never commit crimes</a:t>
            </a:r>
          </a:p>
          <a:p>
            <a:pPr marL="0" indent="0">
              <a:buNone/>
            </a:pPr>
            <a:endParaRPr lang="en-US" sz="2000" b="1" dirty="0" smtClean="0"/>
          </a:p>
          <a:p>
            <a:endParaRPr lang="en-US" sz="800" dirty="0"/>
          </a:p>
        </p:txBody>
      </p:sp>
      <p:sp>
        <p:nvSpPr>
          <p:cNvPr id="9220" name="Slide Number Placeholder 3"/>
          <p:cNvSpPr>
            <a:spLocks noGrp="1"/>
          </p:cNvSpPr>
          <p:nvPr>
            <p:ph type="sldNum" sz="quarter" idx="12"/>
          </p:nvPr>
        </p:nvSpPr>
        <p:spPr>
          <a:noFill/>
        </p:spPr>
        <p:txBody>
          <a:bodyPr/>
          <a:lstStyle/>
          <a:p>
            <a:fld id="{CEE34314-2ECE-4459-B09C-310572F65B32}" type="slidenum">
              <a:rPr lang="en-US" smtClean="0"/>
              <a:pPr/>
              <a:t>2</a:t>
            </a:fld>
            <a:endParaRPr lang="en-US" smtClean="0"/>
          </a:p>
        </p:txBody>
      </p:sp>
      <p:sp>
        <p:nvSpPr>
          <p:cNvPr id="9218" name="Title 1"/>
          <p:cNvSpPr>
            <a:spLocks noGrp="1"/>
          </p:cNvSpPr>
          <p:nvPr>
            <p:ph type="title"/>
          </p:nvPr>
        </p:nvSpPr>
        <p:spPr/>
        <p:txBody>
          <a:bodyPr/>
          <a:lstStyle/>
          <a:p>
            <a:r>
              <a:rPr lang="en-US" smtClean="0"/>
              <a:t>Fast Facts</a:t>
            </a:r>
          </a:p>
        </p:txBody>
      </p:sp>
    </p:spTree>
    <p:extLst>
      <p:ext uri="{BB962C8B-B14F-4D97-AF65-F5344CB8AC3E}">
        <p14:creationId xmlns:p14="http://schemas.microsoft.com/office/powerpoint/2010/main" val="3426446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762000" y="228600"/>
            <a:ext cx="7772400" cy="762000"/>
          </a:xfrm>
        </p:spPr>
        <p:txBody>
          <a:bodyPr>
            <a:normAutofit/>
          </a:bodyPr>
          <a:lstStyle/>
          <a:p>
            <a:r>
              <a:rPr lang="en-US" sz="2700" dirty="0" smtClean="0">
                <a:solidFill>
                  <a:schemeClr val="bg1"/>
                </a:solidFill>
              </a:rPr>
              <a:t>Pennsylvania Success Story</a:t>
            </a:r>
            <a:r>
              <a:rPr lang="en-US" dirty="0" smtClean="0"/>
              <a:t>	</a:t>
            </a:r>
            <a:endParaRPr lang="en-US" dirty="0"/>
          </a:p>
        </p:txBody>
      </p:sp>
      <p:sp>
        <p:nvSpPr>
          <p:cNvPr id="10" name="Subtitle 9"/>
          <p:cNvSpPr>
            <a:spLocks noGrp="1"/>
          </p:cNvSpPr>
          <p:nvPr>
            <p:ph type="subTitle" idx="1"/>
          </p:nvPr>
        </p:nvSpPr>
        <p:spPr>
          <a:xfrm>
            <a:off x="533400" y="1066800"/>
            <a:ext cx="8382000" cy="5334000"/>
          </a:xfrm>
        </p:spPr>
        <p:txBody>
          <a:bodyPr>
            <a:noAutofit/>
          </a:bodyPr>
          <a:lstStyle/>
          <a:p>
            <a:pPr marL="171450" indent="-171450" algn="l">
              <a:buFont typeface="Arial" pitchFamily="34" charset="0"/>
              <a:buChar char="•"/>
            </a:pPr>
            <a:r>
              <a:rPr lang="en-US" dirty="0" smtClean="0">
                <a:solidFill>
                  <a:schemeClr val="tx1"/>
                </a:solidFill>
              </a:rPr>
              <a:t>Restrictive Intermediate Punishment Program (RIP</a:t>
            </a:r>
            <a:r>
              <a:rPr lang="en-US" dirty="0" smtClean="0"/>
              <a:t>, 2014)</a:t>
            </a:r>
            <a:endParaRPr lang="en-US" dirty="0" smtClean="0">
              <a:solidFill>
                <a:schemeClr val="tx1"/>
              </a:solidFill>
            </a:endParaRPr>
          </a:p>
          <a:p>
            <a:pPr marL="171450" indent="-171450" algn="l">
              <a:buFont typeface="Arial" pitchFamily="34" charset="0"/>
              <a:buChar char="•"/>
            </a:pPr>
            <a:r>
              <a:rPr lang="en-US" sz="2400" dirty="0" smtClean="0">
                <a:solidFill>
                  <a:schemeClr val="tx1"/>
                </a:solidFill>
              </a:rPr>
              <a:t>Current Alternative  Sentencing Option for Level 3 &amp; 4 Offenders Places Offenders in Treatment Based on Need</a:t>
            </a:r>
          </a:p>
          <a:p>
            <a:pPr marL="628650" lvl="1" indent="-171450" algn="l">
              <a:buFont typeface="Arial" pitchFamily="34" charset="0"/>
              <a:buChar char="•"/>
            </a:pPr>
            <a:r>
              <a:rPr lang="en-US" sz="2000" dirty="0" smtClean="0">
                <a:solidFill>
                  <a:schemeClr val="tx1"/>
                </a:solidFill>
              </a:rPr>
              <a:t>79% Overall Successful Program Completion Rate</a:t>
            </a:r>
          </a:p>
          <a:p>
            <a:pPr marL="1085850" lvl="2" indent="-171450" algn="l">
              <a:buFont typeface="Arial" pitchFamily="34" charset="0"/>
              <a:buChar char="•"/>
            </a:pPr>
            <a:r>
              <a:rPr lang="en-US" sz="2000" dirty="0">
                <a:solidFill>
                  <a:schemeClr val="tx1"/>
                </a:solidFill>
              </a:rPr>
              <a:t>9</a:t>
            </a:r>
            <a:r>
              <a:rPr lang="en-US" sz="2000" dirty="0" smtClean="0">
                <a:solidFill>
                  <a:schemeClr val="tx1"/>
                </a:solidFill>
              </a:rPr>
              <a:t>3% Successful Outcomes for DUI Offenders</a:t>
            </a:r>
          </a:p>
          <a:p>
            <a:pPr marL="1085850" lvl="2" indent="-171450" algn="l">
              <a:buFont typeface="Arial" pitchFamily="34" charset="0"/>
              <a:buChar char="•"/>
            </a:pPr>
            <a:r>
              <a:rPr lang="en-US" sz="2000" dirty="0" smtClean="0">
                <a:solidFill>
                  <a:schemeClr val="tx1"/>
                </a:solidFill>
              </a:rPr>
              <a:t>66% Successful Outcomes for Drug Offenders</a:t>
            </a:r>
          </a:p>
          <a:p>
            <a:pPr lvl="2" algn="l"/>
            <a:endParaRPr lang="en-US" sz="2000" dirty="0" smtClean="0">
              <a:solidFill>
                <a:schemeClr val="tx1"/>
              </a:solidFill>
            </a:endParaRPr>
          </a:p>
          <a:p>
            <a:pPr marL="628650" lvl="1" indent="-171450" algn="l">
              <a:buFont typeface="Arial" pitchFamily="34" charset="0"/>
              <a:buChar char="•"/>
            </a:pPr>
            <a:r>
              <a:rPr lang="en-US" sz="2000" dirty="0" smtClean="0">
                <a:solidFill>
                  <a:schemeClr val="tx1"/>
                </a:solidFill>
              </a:rPr>
              <a:t>13.7% Recidivism Rate for Successful Completions at 1 year</a:t>
            </a:r>
          </a:p>
          <a:p>
            <a:pPr marL="1085850" lvl="2" indent="-171450" algn="l">
              <a:buFont typeface="Arial" pitchFamily="34" charset="0"/>
              <a:buChar char="•"/>
            </a:pPr>
            <a:r>
              <a:rPr lang="en-US" sz="2000" dirty="0" smtClean="0">
                <a:solidFill>
                  <a:schemeClr val="tx1"/>
                </a:solidFill>
              </a:rPr>
              <a:t>DOC 1 Year Recidivism = 25.9%</a:t>
            </a:r>
          </a:p>
          <a:p>
            <a:pPr marL="1085850" lvl="2" indent="-171450" algn="l">
              <a:buFont typeface="Arial" pitchFamily="34" charset="0"/>
              <a:buChar char="•"/>
            </a:pPr>
            <a:r>
              <a:rPr lang="en-US" sz="2000" dirty="0" smtClean="0">
                <a:solidFill>
                  <a:schemeClr val="tx1"/>
                </a:solidFill>
              </a:rPr>
              <a:t>At 18 months Program Recidivism has flattened; DOC continues to trend up</a:t>
            </a:r>
          </a:p>
          <a:p>
            <a:pPr lvl="1" algn="l"/>
            <a:endParaRPr lang="en-US" sz="2400" dirty="0"/>
          </a:p>
        </p:txBody>
      </p:sp>
      <p:sp>
        <p:nvSpPr>
          <p:cNvPr id="2" name="Slide Number Placeholder 1"/>
          <p:cNvSpPr>
            <a:spLocks noGrp="1"/>
          </p:cNvSpPr>
          <p:nvPr>
            <p:ph type="sldNum" sz="quarter" idx="12"/>
          </p:nvPr>
        </p:nvSpPr>
        <p:spPr/>
        <p:txBody>
          <a:bodyPr/>
          <a:lstStyle/>
          <a:p>
            <a:fld id="{4AA09077-5B58-4660-A9CA-65366F6B220C}" type="slidenum">
              <a:rPr lang="en-US" smtClean="0">
                <a:solidFill>
                  <a:srgbClr val="000000"/>
                </a:solidFill>
              </a:rPr>
              <a:pPr/>
              <a:t>20</a:t>
            </a:fld>
            <a:endParaRPr lang="en-US">
              <a:solidFill>
                <a:srgbClr val="000000"/>
              </a:solidFill>
            </a:endParaRPr>
          </a:p>
        </p:txBody>
      </p:sp>
    </p:spTree>
    <p:extLst>
      <p:ext uri="{BB962C8B-B14F-4D97-AF65-F5344CB8AC3E}">
        <p14:creationId xmlns:p14="http://schemas.microsoft.com/office/powerpoint/2010/main" val="2337655114"/>
      </p:ext>
    </p:extLst>
  </p:cSld>
  <p:clrMapOvr>
    <a:masterClrMapping/>
  </p:clrMapOvr>
  <p:transition>
    <p:cover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5"/>
          <p:cNvSpPr>
            <a:spLocks noGrp="1"/>
          </p:cNvSpPr>
          <p:nvPr>
            <p:ph type="sldNum" sz="quarter" idx="12"/>
          </p:nvPr>
        </p:nvSpPr>
        <p:spPr>
          <a:xfrm>
            <a:off x="6553200" y="6245225"/>
            <a:ext cx="2133600" cy="476250"/>
          </a:xfrm>
          <a:prstGeom prst="rect">
            <a:avLst/>
          </a:prstGeom>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18405FDD-7853-41D7-86D7-2285B5458849}" type="slidenum">
              <a:rPr lang="en-US" altLang="en-US" sz="1400" smtClean="0">
                <a:latin typeface="Verdana" pitchFamily="34" charset="0"/>
                <a:cs typeface="Arial" pitchFamily="34" charset="0"/>
              </a:rPr>
              <a:pPr>
                <a:spcBef>
                  <a:spcPct val="0"/>
                </a:spcBef>
                <a:buFontTx/>
                <a:buNone/>
              </a:pPr>
              <a:t>21</a:t>
            </a:fld>
            <a:endParaRPr lang="en-US" altLang="en-US" sz="1400" smtClean="0">
              <a:latin typeface="Verdana" pitchFamily="34" charset="0"/>
              <a:cs typeface="Arial" pitchFamily="34" charset="0"/>
            </a:endParaRPr>
          </a:p>
        </p:txBody>
      </p:sp>
      <p:sp>
        <p:nvSpPr>
          <p:cNvPr id="80899" name="Rectangle 2"/>
          <p:cNvSpPr>
            <a:spLocks noGrp="1" noChangeArrowheads="1"/>
          </p:cNvSpPr>
          <p:nvPr>
            <p:ph type="title"/>
          </p:nvPr>
        </p:nvSpPr>
        <p:spPr>
          <a:xfrm>
            <a:off x="609600" y="304800"/>
            <a:ext cx="8001000" cy="914400"/>
          </a:xfrm>
        </p:spPr>
        <p:txBody>
          <a:bodyPr/>
          <a:lstStyle/>
          <a:p>
            <a:pPr eaLnBrk="1" hangingPunct="1"/>
            <a:r>
              <a:rPr lang="en-US" altLang="en-US" sz="2800" b="1" u="sng" smtClean="0"/>
              <a:t>Treatment Works: But what is treatment?</a:t>
            </a:r>
            <a:endParaRPr lang="en-US" altLang="en-US" sz="1600" smtClean="0"/>
          </a:p>
        </p:txBody>
      </p:sp>
      <p:sp>
        <p:nvSpPr>
          <p:cNvPr id="80900" name="TextBox 14"/>
          <p:cNvSpPr txBox="1">
            <a:spLocks noChangeArrowheads="1"/>
          </p:cNvSpPr>
          <p:nvPr/>
        </p:nvSpPr>
        <p:spPr bwMode="auto">
          <a:xfrm>
            <a:off x="990600" y="1295400"/>
            <a:ext cx="7162800"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pPr>
            <a:r>
              <a:rPr lang="en-US" altLang="en-US" sz="2400">
                <a:latin typeface="Verdana" pitchFamily="34" charset="0"/>
              </a:rPr>
              <a:t>Treat addresses a wide range of clinical issues that cause and exacerbate risks of substance abuse.  </a:t>
            </a:r>
          </a:p>
          <a:p>
            <a:pPr lvl="1">
              <a:spcBef>
                <a:spcPct val="0"/>
              </a:spcBef>
              <a:buFont typeface="Arial" pitchFamily="34" charset="0"/>
              <a:buChar char="•"/>
            </a:pPr>
            <a:r>
              <a:rPr lang="en-US" altLang="en-US" sz="2000">
                <a:latin typeface="Verdana" pitchFamily="34" charset="0"/>
              </a:rPr>
              <a:t>These include the needs for habilitation and rehabilitation, including vocational supports, addressing trauma, learning coping skills, learning relapse prevention skills, improving relationships etc. </a:t>
            </a:r>
          </a:p>
          <a:p>
            <a:pPr>
              <a:spcBef>
                <a:spcPct val="0"/>
              </a:spcBef>
            </a:pPr>
            <a:r>
              <a:rPr lang="en-US" altLang="en-US" sz="2400">
                <a:latin typeface="Verdana" pitchFamily="34" charset="0"/>
              </a:rPr>
              <a:t>This is not to be confused with supporting services such as detoxification, medications, peer supports, 12-step programs, housing and other similar approaches which complement the core treatment program. </a:t>
            </a:r>
          </a:p>
          <a:p>
            <a:pPr>
              <a:spcBef>
                <a:spcPct val="0"/>
              </a:spcBef>
              <a:buFontTx/>
              <a:buNone/>
            </a:pPr>
            <a:r>
              <a:rPr lang="en-US" altLang="en-US" sz="1800" i="1">
                <a:latin typeface="Verdana" pitchFamily="34" charset="0"/>
              </a:rPr>
              <a:t> </a:t>
            </a:r>
            <a:endParaRPr lang="en-US" altLang="en-US" sz="1800">
              <a:latin typeface="Verdana" pitchFamily="34" charset="0"/>
            </a:endParaRPr>
          </a:p>
          <a:p>
            <a:pPr>
              <a:spcBef>
                <a:spcPct val="0"/>
              </a:spcBef>
            </a:pPr>
            <a:endParaRPr lang="en-US" altLang="en-US" sz="1800" i="1">
              <a:latin typeface="Verdana" pitchFamily="34" charset="0"/>
            </a:endParaRPr>
          </a:p>
          <a:p>
            <a:pPr>
              <a:spcBef>
                <a:spcPct val="0"/>
              </a:spcBef>
              <a:buFontTx/>
              <a:buNone/>
            </a:pPr>
            <a:endParaRPr lang="en-US" altLang="en-US" sz="1800">
              <a:latin typeface="Verdana" pitchFamily="34" charset="0"/>
            </a:endParaRPr>
          </a:p>
          <a:p>
            <a:pPr>
              <a:spcBef>
                <a:spcPct val="0"/>
              </a:spcBef>
              <a:buFontTx/>
              <a:buNone/>
            </a:pPr>
            <a:r>
              <a:rPr lang="en-US" altLang="en-US" sz="1800" i="1">
                <a:latin typeface="Verdana" pitchFamily="34" charset="0"/>
              </a:rPr>
              <a:t> </a:t>
            </a:r>
            <a:endParaRPr lang="en-US" altLang="en-US" sz="1800">
              <a:latin typeface="Verdana" pitchFamily="34" charset="0"/>
            </a:endParaRPr>
          </a:p>
          <a:p>
            <a:pPr>
              <a:spcBef>
                <a:spcPct val="0"/>
              </a:spcBef>
            </a:pPr>
            <a:endParaRPr lang="en-US" altLang="en-US" sz="1800">
              <a:latin typeface="Verdana" pitchFamily="34" charset="0"/>
            </a:endParaRPr>
          </a:p>
          <a:p>
            <a:pPr>
              <a:spcBef>
                <a:spcPct val="0"/>
              </a:spcBef>
            </a:pPr>
            <a:endParaRPr lang="en-US" altLang="en-US" sz="1800">
              <a:latin typeface="Verdana" pitchFamily="34" charset="0"/>
            </a:endParaRPr>
          </a:p>
          <a:p>
            <a:pPr>
              <a:spcBef>
                <a:spcPct val="0"/>
              </a:spcBef>
              <a:buFontTx/>
              <a:buNone/>
            </a:pPr>
            <a:r>
              <a:rPr lang="en-US" altLang="en-US" sz="1800">
                <a:latin typeface="Verdana" pitchFamily="34" charset="0"/>
              </a:rPr>
              <a:t> </a:t>
            </a:r>
          </a:p>
        </p:txBody>
      </p:sp>
    </p:spTree>
    <p:extLst>
      <p:ext uri="{BB962C8B-B14F-4D97-AF65-F5344CB8AC3E}">
        <p14:creationId xmlns:p14="http://schemas.microsoft.com/office/powerpoint/2010/main" val="415557617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p:txBody>
          <a:bodyPr/>
          <a:lstStyle/>
          <a:p>
            <a:pPr>
              <a:buFont typeface="Wingdings" pitchFamily="2" charset="2"/>
              <a:buNone/>
            </a:pPr>
            <a:r>
              <a:rPr lang="en-US" smtClean="0"/>
              <a:t>	</a:t>
            </a:r>
          </a:p>
          <a:p>
            <a:pPr>
              <a:buFont typeface="Wingdings" pitchFamily="2" charset="2"/>
              <a:buNone/>
            </a:pPr>
            <a:endParaRPr lang="en-US" smtClean="0"/>
          </a:p>
          <a:p>
            <a:pPr algn="ctr">
              <a:buFont typeface="Wingdings" pitchFamily="2" charset="2"/>
              <a:buNone/>
            </a:pPr>
            <a:r>
              <a:rPr lang="en-US" smtClean="0"/>
              <a:t>What is a Therapeutic Community?</a:t>
            </a:r>
          </a:p>
          <a:p>
            <a:pPr algn="ctr">
              <a:buFont typeface="Wingdings" pitchFamily="2" charset="2"/>
              <a:buNone/>
            </a:pPr>
            <a:r>
              <a:rPr lang="en-US" smtClean="0"/>
              <a:t>What were they doing that worked?</a:t>
            </a:r>
          </a:p>
        </p:txBody>
      </p:sp>
      <p:sp>
        <p:nvSpPr>
          <p:cNvPr id="34819" name="Slide Number Placeholder 3"/>
          <p:cNvSpPr>
            <a:spLocks noGrp="1"/>
          </p:cNvSpPr>
          <p:nvPr>
            <p:ph type="sldNum" sz="quarter" idx="12"/>
          </p:nvPr>
        </p:nvSpPr>
        <p:spPr>
          <a:noFill/>
        </p:spPr>
        <p:txBody>
          <a:bodyPr/>
          <a:lstStyle/>
          <a:p>
            <a:fld id="{6C0086D2-4AF0-4981-8E44-A94BC95747AA}" type="slidenum">
              <a:rPr lang="en-US" smtClean="0"/>
              <a:pPr/>
              <a:t>22</a:t>
            </a:fld>
            <a:endParaRPr lang="en-US"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p:txBody>
          <a:bodyPr/>
          <a:lstStyle/>
          <a:p>
            <a:r>
              <a:rPr lang="en-US" smtClean="0"/>
              <a:t>What it is:</a:t>
            </a:r>
          </a:p>
          <a:p>
            <a:pPr lvl="1"/>
            <a:r>
              <a:rPr lang="en-US" smtClean="0"/>
              <a:t>High accountability</a:t>
            </a:r>
          </a:p>
          <a:p>
            <a:pPr lvl="1"/>
            <a:r>
              <a:rPr lang="en-US" smtClean="0"/>
              <a:t>Behavioral practice and feedback</a:t>
            </a:r>
          </a:p>
          <a:p>
            <a:pPr lvl="1"/>
            <a:r>
              <a:rPr lang="en-US" smtClean="0"/>
              <a:t>Correction of criminogenic beliefs and thinking patterns</a:t>
            </a:r>
          </a:p>
          <a:p>
            <a:pPr lvl="1"/>
            <a:r>
              <a:rPr lang="en-US" smtClean="0"/>
              <a:t>Tools in practicing effective management of negative emotions</a:t>
            </a:r>
          </a:p>
          <a:p>
            <a:r>
              <a:rPr lang="en-US" sz="2400" smtClean="0"/>
              <a:t>Although the TC has many elements, a defining principle is the use of </a:t>
            </a:r>
            <a:r>
              <a:rPr lang="en-US" sz="2400" u="sng" smtClean="0"/>
              <a:t>Community as Method</a:t>
            </a:r>
          </a:p>
          <a:p>
            <a:pPr lvl="1">
              <a:buFont typeface="Wingdings" pitchFamily="2" charset="2"/>
              <a:buNone/>
            </a:pPr>
            <a:endParaRPr lang="en-US" smtClean="0"/>
          </a:p>
        </p:txBody>
      </p:sp>
      <p:sp>
        <p:nvSpPr>
          <p:cNvPr id="36868" name="Slide Number Placeholder 3"/>
          <p:cNvSpPr>
            <a:spLocks noGrp="1"/>
          </p:cNvSpPr>
          <p:nvPr>
            <p:ph type="sldNum" sz="quarter" idx="12"/>
          </p:nvPr>
        </p:nvSpPr>
        <p:spPr>
          <a:noFill/>
        </p:spPr>
        <p:txBody>
          <a:bodyPr/>
          <a:lstStyle/>
          <a:p>
            <a:fld id="{F4B7EEF6-FE48-430E-9C0C-BDD626A02C89}" type="slidenum">
              <a:rPr lang="en-US" smtClean="0"/>
              <a:pPr/>
              <a:t>23</a:t>
            </a:fld>
            <a:endParaRPr lang="en-US" smtClean="0"/>
          </a:p>
        </p:txBody>
      </p:sp>
      <p:sp>
        <p:nvSpPr>
          <p:cNvPr id="36866" name="Title 1"/>
          <p:cNvSpPr>
            <a:spLocks noGrp="1"/>
          </p:cNvSpPr>
          <p:nvPr>
            <p:ph type="title"/>
          </p:nvPr>
        </p:nvSpPr>
        <p:spPr>
          <a:xfrm>
            <a:off x="574675" y="304800"/>
            <a:ext cx="8001000" cy="914400"/>
          </a:xfrm>
        </p:spPr>
        <p:txBody>
          <a:bodyPr/>
          <a:lstStyle/>
          <a:p>
            <a:r>
              <a:rPr lang="en-US" sz="3200" smtClean="0"/>
              <a:t>What is a Therapeutic Community?</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710773751"/>
              </p:ext>
            </p:extLst>
          </p:nvPr>
        </p:nvGraphicFramePr>
        <p:xfrm>
          <a:off x="457200" y="2438400"/>
          <a:ext cx="8229600" cy="3749674"/>
        </p:xfrm>
        <a:graphic>
          <a:graphicData uri="http://schemas.openxmlformats.org/drawingml/2006/table">
            <a:tbl>
              <a:tblPr bandRow="1">
                <a:tableStyleId>{5C22544A-7EE6-4342-B048-85BDC9FD1C3A}</a:tableStyleId>
              </a:tblPr>
              <a:tblGrid>
                <a:gridCol w="2743200"/>
                <a:gridCol w="2743200"/>
                <a:gridCol w="2743200"/>
              </a:tblGrid>
              <a:tr h="640188">
                <a:tc>
                  <a:txBody>
                    <a:bodyPr/>
                    <a:lstStyle/>
                    <a:p>
                      <a:r>
                        <a:rPr lang="en-US" sz="1800" dirty="0" smtClean="0"/>
                        <a:t>Chemical</a:t>
                      </a:r>
                      <a:r>
                        <a:rPr lang="en-US" sz="1800" baseline="0" dirty="0" smtClean="0"/>
                        <a:t> addiction</a:t>
                      </a:r>
                      <a:endParaRPr lang="en-US" sz="1800" dirty="0"/>
                    </a:p>
                  </a:txBody>
                  <a:tcPr marT="45728" marB="45728"/>
                </a:tc>
                <a:tc>
                  <a:txBody>
                    <a:bodyPr/>
                    <a:lstStyle/>
                    <a:p>
                      <a:r>
                        <a:rPr lang="en-US" sz="1800" dirty="0" smtClean="0"/>
                        <a:t>Withdrawal</a:t>
                      </a:r>
                      <a:endParaRPr lang="en-US" sz="1800" dirty="0"/>
                    </a:p>
                  </a:txBody>
                  <a:tcPr marT="45728" marB="45728"/>
                </a:tc>
                <a:tc>
                  <a:txBody>
                    <a:bodyPr/>
                    <a:lstStyle/>
                    <a:p>
                      <a:r>
                        <a:rPr lang="en-US" sz="1800" dirty="0" smtClean="0"/>
                        <a:t>“Addiction” to recovery behaviors</a:t>
                      </a:r>
                      <a:endParaRPr lang="en-US" sz="1800" dirty="0"/>
                    </a:p>
                  </a:txBody>
                  <a:tcPr marT="45728" marB="45728"/>
                </a:tc>
              </a:tr>
              <a:tr h="914555">
                <a:tc>
                  <a:txBody>
                    <a:bodyPr/>
                    <a:lstStyle/>
                    <a:p>
                      <a:r>
                        <a:rPr lang="en-US" sz="1800" dirty="0" smtClean="0"/>
                        <a:t>Dysfunctional</a:t>
                      </a:r>
                      <a:r>
                        <a:rPr lang="en-US" sz="1800" baseline="0" dirty="0" smtClean="0"/>
                        <a:t> relationships</a:t>
                      </a:r>
                      <a:endParaRPr lang="en-US" sz="1800" dirty="0"/>
                    </a:p>
                  </a:txBody>
                  <a:tcPr marT="45728" marB="45728"/>
                </a:tc>
                <a:tc>
                  <a:txBody>
                    <a:bodyPr/>
                    <a:lstStyle/>
                    <a:p>
                      <a:r>
                        <a:rPr lang="en-US" sz="1800" dirty="0" smtClean="0"/>
                        <a:t>Tension/</a:t>
                      </a:r>
                      <a:r>
                        <a:rPr lang="en-US" sz="1800" baseline="0" dirty="0" smtClean="0"/>
                        <a:t> distrust/ judgment in relationships </a:t>
                      </a:r>
                      <a:endParaRPr lang="en-US" sz="1800" dirty="0"/>
                    </a:p>
                  </a:txBody>
                  <a:tcPr marT="45728" marB="45728"/>
                </a:tc>
                <a:tc>
                  <a:txBody>
                    <a:bodyPr/>
                    <a:lstStyle/>
                    <a:p>
                      <a:r>
                        <a:rPr lang="en-US" sz="1800" dirty="0" smtClean="0"/>
                        <a:t>Trust, partnership,</a:t>
                      </a:r>
                      <a:r>
                        <a:rPr lang="en-US" sz="1800" baseline="0" dirty="0" smtClean="0"/>
                        <a:t> respect in relationships</a:t>
                      </a:r>
                      <a:endParaRPr lang="en-US" sz="1800" dirty="0"/>
                    </a:p>
                  </a:txBody>
                  <a:tcPr marT="45728" marB="45728"/>
                </a:tc>
              </a:tr>
              <a:tr h="640188">
                <a:tc>
                  <a:txBody>
                    <a:bodyPr/>
                    <a:lstStyle/>
                    <a:p>
                      <a:r>
                        <a:rPr lang="en-US" sz="1800" dirty="0" smtClean="0"/>
                        <a:t>Negative</a:t>
                      </a:r>
                      <a:r>
                        <a:rPr lang="en-US" sz="1800" baseline="0" dirty="0" smtClean="0"/>
                        <a:t> self image</a:t>
                      </a:r>
                      <a:endParaRPr lang="en-US" sz="1800" dirty="0"/>
                    </a:p>
                  </a:txBody>
                  <a:tcPr marT="45728" marB="45728"/>
                </a:tc>
                <a:tc>
                  <a:txBody>
                    <a:bodyPr/>
                    <a:lstStyle/>
                    <a:p>
                      <a:r>
                        <a:rPr lang="en-US" sz="1800" dirty="0" smtClean="0"/>
                        <a:t>Lack of confidence/ doubts</a:t>
                      </a:r>
                      <a:endParaRPr lang="en-US" sz="1800" dirty="0"/>
                    </a:p>
                  </a:txBody>
                  <a:tcPr marT="45728" marB="45728"/>
                </a:tc>
                <a:tc>
                  <a:txBody>
                    <a:bodyPr/>
                    <a:lstStyle/>
                    <a:p>
                      <a:r>
                        <a:rPr lang="en-US" sz="1800" dirty="0" smtClean="0"/>
                        <a:t>Self respect</a:t>
                      </a:r>
                      <a:endParaRPr lang="en-US" sz="1800" dirty="0"/>
                    </a:p>
                  </a:txBody>
                  <a:tcPr marT="45728" marB="45728"/>
                </a:tc>
              </a:tr>
              <a:tr h="914555">
                <a:tc>
                  <a:txBody>
                    <a:bodyPr/>
                    <a:lstStyle/>
                    <a:p>
                      <a:r>
                        <a:rPr lang="en-US" sz="1800" dirty="0" smtClean="0"/>
                        <a:t>Lack of values/spiritual</a:t>
                      </a:r>
                      <a:r>
                        <a:rPr lang="en-US" sz="1800" baseline="0" dirty="0" smtClean="0"/>
                        <a:t> connection</a:t>
                      </a:r>
                      <a:endParaRPr lang="en-US" sz="1800" dirty="0"/>
                    </a:p>
                  </a:txBody>
                  <a:tcPr marT="45728" marB="45728"/>
                </a:tc>
                <a:tc>
                  <a:txBody>
                    <a:bodyPr/>
                    <a:lstStyle/>
                    <a:p>
                      <a:r>
                        <a:rPr lang="en-US" sz="1800" dirty="0" smtClean="0"/>
                        <a:t>Questioning</a:t>
                      </a:r>
                      <a:r>
                        <a:rPr lang="en-US" sz="1800" baseline="0" dirty="0" smtClean="0"/>
                        <a:t> of values</a:t>
                      </a:r>
                      <a:endParaRPr lang="en-US" sz="1800" dirty="0"/>
                    </a:p>
                  </a:txBody>
                  <a:tcPr marT="45728" marB="45728"/>
                </a:tc>
                <a:tc>
                  <a:txBody>
                    <a:bodyPr/>
                    <a:lstStyle/>
                    <a:p>
                      <a:r>
                        <a:rPr lang="en-US" sz="1800" dirty="0" smtClean="0"/>
                        <a:t>Knowing personal</a:t>
                      </a:r>
                      <a:r>
                        <a:rPr lang="en-US" sz="1800" baseline="0" dirty="0" smtClean="0"/>
                        <a:t> values and following them</a:t>
                      </a:r>
                      <a:endParaRPr lang="en-US" sz="1800" dirty="0"/>
                    </a:p>
                  </a:txBody>
                  <a:tcPr marT="45728" marB="45728"/>
                </a:tc>
              </a:tr>
              <a:tr h="640188">
                <a:tc>
                  <a:txBody>
                    <a:bodyPr/>
                    <a:lstStyle/>
                    <a:p>
                      <a:r>
                        <a:rPr lang="en-US" sz="1800" dirty="0" smtClean="0"/>
                        <a:t>Motivation to use/drink</a:t>
                      </a:r>
                      <a:endParaRPr lang="en-US" sz="1800" dirty="0"/>
                    </a:p>
                  </a:txBody>
                  <a:tcPr marT="45728" marB="45728"/>
                </a:tc>
                <a:tc>
                  <a:txBody>
                    <a:bodyPr/>
                    <a:lstStyle/>
                    <a:p>
                      <a:r>
                        <a:rPr lang="en-US" sz="1800" dirty="0" smtClean="0"/>
                        <a:t>Motivation to stop drinking/avoid</a:t>
                      </a:r>
                      <a:r>
                        <a:rPr lang="en-US" sz="1800" baseline="0" dirty="0" smtClean="0"/>
                        <a:t> pain</a:t>
                      </a:r>
                      <a:endParaRPr lang="en-US" sz="1800" dirty="0"/>
                    </a:p>
                  </a:txBody>
                  <a:tcPr marT="45728" marB="45728"/>
                </a:tc>
                <a:tc>
                  <a:txBody>
                    <a:bodyPr/>
                    <a:lstStyle/>
                    <a:p>
                      <a:r>
                        <a:rPr lang="en-US" sz="1800" dirty="0" smtClean="0"/>
                        <a:t>Motivation to seek pleasure/ health</a:t>
                      </a:r>
                      <a:endParaRPr lang="en-US" sz="1800" dirty="0"/>
                    </a:p>
                  </a:txBody>
                  <a:tcPr marT="45728" marB="45728"/>
                </a:tc>
              </a:tr>
            </a:tbl>
          </a:graphicData>
        </a:graphic>
      </p:graphicFrame>
      <p:sp>
        <p:nvSpPr>
          <p:cNvPr id="14366" name="Slide Number Placeholder 5"/>
          <p:cNvSpPr>
            <a:spLocks noGrp="1"/>
          </p:cNvSpPr>
          <p:nvPr>
            <p:ph type="sldNum" sz="quarter" idx="12"/>
          </p:nvPr>
        </p:nvSpPr>
        <p:spPr>
          <a:noFill/>
        </p:spPr>
        <p:txBody>
          <a:bodyPr/>
          <a:lstStyle/>
          <a:p>
            <a:fld id="{FD5CC589-5200-4DAC-9DA1-44A98BAB0BD4}" type="slidenum">
              <a:rPr lang="en-US" smtClean="0"/>
              <a:pPr/>
              <a:t>24</a:t>
            </a:fld>
            <a:endParaRPr lang="en-US" smtClean="0"/>
          </a:p>
        </p:txBody>
      </p:sp>
      <p:sp>
        <p:nvSpPr>
          <p:cNvPr id="14338" name="Title 1"/>
          <p:cNvSpPr>
            <a:spLocks noGrp="1"/>
          </p:cNvSpPr>
          <p:nvPr>
            <p:ph type="title"/>
          </p:nvPr>
        </p:nvSpPr>
        <p:spPr>
          <a:xfrm>
            <a:off x="457200" y="304800"/>
            <a:ext cx="8229600" cy="895350"/>
          </a:xfrm>
        </p:spPr>
        <p:txBody>
          <a:bodyPr/>
          <a:lstStyle/>
          <a:p>
            <a:pPr algn="ctr"/>
            <a:r>
              <a:rPr lang="en-US" dirty="0" smtClean="0"/>
              <a:t>Treatment Goals</a:t>
            </a:r>
          </a:p>
        </p:txBody>
      </p:sp>
      <p:graphicFrame>
        <p:nvGraphicFramePr>
          <p:cNvPr id="5" name="Content Placeholder 3"/>
          <p:cNvGraphicFramePr>
            <a:graphicFrameLocks/>
          </p:cNvGraphicFramePr>
          <p:nvPr>
            <p:extLst>
              <p:ext uri="{D42A27DB-BD31-4B8C-83A1-F6EECF244321}">
                <p14:modId xmlns:p14="http://schemas.microsoft.com/office/powerpoint/2010/main" val="4083704581"/>
              </p:ext>
            </p:extLst>
          </p:nvPr>
        </p:nvGraphicFramePr>
        <p:xfrm>
          <a:off x="457200" y="762000"/>
          <a:ext cx="8229600" cy="2103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2514600"/>
          <a:ext cx="8229600" cy="4287520"/>
        </p:xfrm>
        <a:graphic>
          <a:graphicData uri="http://schemas.openxmlformats.org/drawingml/2006/table">
            <a:tbl>
              <a:tblPr bandRow="1">
                <a:tableStyleId>{5C22544A-7EE6-4342-B048-85BDC9FD1C3A}</a:tableStyleId>
              </a:tblPr>
              <a:tblGrid>
                <a:gridCol w="2743200"/>
                <a:gridCol w="2743200"/>
                <a:gridCol w="2743200"/>
              </a:tblGrid>
              <a:tr h="370840">
                <a:tc>
                  <a:txBody>
                    <a:bodyPr/>
                    <a:lstStyle/>
                    <a:p>
                      <a:r>
                        <a:rPr lang="en-US" sz="1700" dirty="0" smtClean="0"/>
                        <a:t>Mental health</a:t>
                      </a:r>
                      <a:r>
                        <a:rPr lang="en-US" sz="1700" baseline="0" dirty="0" smtClean="0"/>
                        <a:t> issues</a:t>
                      </a:r>
                      <a:endParaRPr lang="en-US" sz="1700" dirty="0"/>
                    </a:p>
                  </a:txBody>
                  <a:tcPr/>
                </a:tc>
                <a:tc>
                  <a:txBody>
                    <a:bodyPr/>
                    <a:lstStyle/>
                    <a:p>
                      <a:r>
                        <a:rPr lang="en-US" sz="1700" dirty="0" smtClean="0"/>
                        <a:t>Awareness of mental health</a:t>
                      </a:r>
                      <a:r>
                        <a:rPr lang="en-US" sz="1700" baseline="0" dirty="0" smtClean="0"/>
                        <a:t> as triggers</a:t>
                      </a:r>
                      <a:endParaRPr lang="en-US" sz="1700" dirty="0"/>
                    </a:p>
                  </a:txBody>
                  <a:tcPr/>
                </a:tc>
                <a:tc>
                  <a:txBody>
                    <a:bodyPr/>
                    <a:lstStyle/>
                    <a:p>
                      <a:r>
                        <a:rPr lang="en-US" sz="1700" dirty="0" smtClean="0"/>
                        <a:t>Management/</a:t>
                      </a:r>
                      <a:r>
                        <a:rPr lang="en-US" sz="1700" baseline="0" dirty="0" smtClean="0"/>
                        <a:t> remission of mental health issues</a:t>
                      </a:r>
                      <a:endParaRPr lang="en-US" sz="1700" dirty="0"/>
                    </a:p>
                  </a:txBody>
                  <a:tcPr/>
                </a:tc>
              </a:tr>
              <a:tr h="370840">
                <a:tc>
                  <a:txBody>
                    <a:bodyPr/>
                    <a:lstStyle/>
                    <a:p>
                      <a:r>
                        <a:rPr lang="en-US" sz="1700" dirty="0" smtClean="0"/>
                        <a:t>Depression</a:t>
                      </a:r>
                      <a:endParaRPr lang="en-US" sz="1700" dirty="0"/>
                    </a:p>
                  </a:txBody>
                  <a:tcPr/>
                </a:tc>
                <a:tc>
                  <a:txBody>
                    <a:bodyPr/>
                    <a:lstStyle/>
                    <a:p>
                      <a:r>
                        <a:rPr lang="en-US" sz="1700" dirty="0" smtClean="0"/>
                        <a:t>Boredom,</a:t>
                      </a:r>
                      <a:r>
                        <a:rPr lang="en-US" sz="1700" baseline="0" dirty="0" smtClean="0"/>
                        <a:t> blunted emotion</a:t>
                      </a:r>
                      <a:endParaRPr lang="en-US" sz="1700" dirty="0"/>
                    </a:p>
                  </a:txBody>
                  <a:tcPr/>
                </a:tc>
                <a:tc>
                  <a:txBody>
                    <a:bodyPr/>
                    <a:lstStyle/>
                    <a:p>
                      <a:r>
                        <a:rPr lang="en-US" sz="1700" dirty="0" smtClean="0"/>
                        <a:t>Happiness, range of emotion</a:t>
                      </a:r>
                      <a:endParaRPr lang="en-US" sz="1700" dirty="0"/>
                    </a:p>
                  </a:txBody>
                  <a:tcPr/>
                </a:tc>
              </a:tr>
              <a:tr h="370840">
                <a:tc>
                  <a:txBody>
                    <a:bodyPr/>
                    <a:lstStyle/>
                    <a:p>
                      <a:r>
                        <a:rPr lang="en-US" sz="1700" dirty="0" smtClean="0"/>
                        <a:t>Avoidance /numbing</a:t>
                      </a:r>
                      <a:r>
                        <a:rPr lang="en-US" sz="1700" baseline="0" dirty="0" smtClean="0"/>
                        <a:t> of feelings</a:t>
                      </a:r>
                      <a:endParaRPr lang="en-US" sz="1700" dirty="0"/>
                    </a:p>
                  </a:txBody>
                  <a:tcPr/>
                </a:tc>
                <a:tc>
                  <a:txBody>
                    <a:bodyPr/>
                    <a:lstStyle/>
                    <a:p>
                      <a:r>
                        <a:rPr lang="en-US" sz="1700" dirty="0" smtClean="0"/>
                        <a:t>Aware of uncomfortable feelings</a:t>
                      </a:r>
                      <a:endParaRPr lang="en-US" sz="1700" dirty="0"/>
                    </a:p>
                  </a:txBody>
                  <a:tcPr/>
                </a:tc>
                <a:tc>
                  <a:txBody>
                    <a:bodyPr/>
                    <a:lstStyle/>
                    <a:p>
                      <a:r>
                        <a:rPr lang="en-US" sz="1700" dirty="0" smtClean="0"/>
                        <a:t>Able to tolerate unpleasant feelings as they</a:t>
                      </a:r>
                      <a:r>
                        <a:rPr lang="en-US" sz="1700" baseline="0" dirty="0" smtClean="0"/>
                        <a:t> arise</a:t>
                      </a:r>
                      <a:endParaRPr lang="en-US" sz="1700" dirty="0"/>
                    </a:p>
                  </a:txBody>
                  <a:tcPr/>
                </a:tc>
              </a:tr>
              <a:tr h="370840">
                <a:tc>
                  <a:txBody>
                    <a:bodyPr/>
                    <a:lstStyle/>
                    <a:p>
                      <a:r>
                        <a:rPr lang="en-US" sz="1700" dirty="0" smtClean="0"/>
                        <a:t>Lack of range of coping skills</a:t>
                      </a:r>
                      <a:endParaRPr lang="en-US" sz="1700" dirty="0"/>
                    </a:p>
                  </a:txBody>
                  <a:tcPr/>
                </a:tc>
                <a:tc>
                  <a:txBody>
                    <a:bodyPr/>
                    <a:lstStyle/>
                    <a:p>
                      <a:r>
                        <a:rPr lang="en-US" sz="1700" dirty="0" smtClean="0"/>
                        <a:t>Novice at identifying coping strategies</a:t>
                      </a:r>
                      <a:endParaRPr lang="en-US" sz="1700" dirty="0"/>
                    </a:p>
                  </a:txBody>
                  <a:tcPr/>
                </a:tc>
                <a:tc>
                  <a:txBody>
                    <a:bodyPr/>
                    <a:lstStyle/>
                    <a:p>
                      <a:r>
                        <a:rPr lang="en-US" sz="1700" dirty="0" smtClean="0"/>
                        <a:t>Competent</a:t>
                      </a:r>
                      <a:r>
                        <a:rPr lang="en-US" sz="1700" baseline="0" dirty="0" smtClean="0"/>
                        <a:t> at a range of coping strategies</a:t>
                      </a:r>
                      <a:endParaRPr lang="en-US" sz="1700" dirty="0"/>
                    </a:p>
                  </a:txBody>
                  <a:tcPr/>
                </a:tc>
              </a:tr>
              <a:tr h="370840">
                <a:tc>
                  <a:txBody>
                    <a:bodyPr/>
                    <a:lstStyle/>
                    <a:p>
                      <a:r>
                        <a:rPr lang="en-US" sz="1700" dirty="0" smtClean="0"/>
                        <a:t>Unresolved trauma/grief</a:t>
                      </a:r>
                      <a:endParaRPr lang="en-US" sz="1700" dirty="0"/>
                    </a:p>
                  </a:txBody>
                  <a:tcPr/>
                </a:tc>
                <a:tc>
                  <a:txBody>
                    <a:bodyPr/>
                    <a:lstStyle/>
                    <a:p>
                      <a:r>
                        <a:rPr lang="en-US" sz="1700" dirty="0" smtClean="0"/>
                        <a:t>Aware of</a:t>
                      </a:r>
                      <a:r>
                        <a:rPr lang="en-US" sz="1700" baseline="0" dirty="0" smtClean="0"/>
                        <a:t> losses</a:t>
                      </a:r>
                      <a:endParaRPr lang="en-US" sz="1700" dirty="0"/>
                    </a:p>
                  </a:txBody>
                  <a:tcPr/>
                </a:tc>
                <a:tc>
                  <a:txBody>
                    <a:bodyPr/>
                    <a:lstStyle/>
                    <a:p>
                      <a:r>
                        <a:rPr lang="en-US" sz="1700" dirty="0" smtClean="0"/>
                        <a:t>Able to “let go” of past</a:t>
                      </a:r>
                      <a:endParaRPr lang="en-US" sz="1700" dirty="0"/>
                    </a:p>
                  </a:txBody>
                  <a:tcPr/>
                </a:tc>
              </a:tr>
              <a:tr h="370840">
                <a:tc>
                  <a:txBody>
                    <a:bodyPr/>
                    <a:lstStyle/>
                    <a:p>
                      <a:r>
                        <a:rPr lang="en-US" sz="1700" dirty="0" smtClean="0"/>
                        <a:t>Personality  disorder(s)</a:t>
                      </a:r>
                      <a:endParaRPr lang="en-US" sz="1700" dirty="0"/>
                    </a:p>
                  </a:txBody>
                  <a:tcPr/>
                </a:tc>
                <a:tc>
                  <a:txBody>
                    <a:bodyPr/>
                    <a:lstStyle/>
                    <a:p>
                      <a:r>
                        <a:rPr lang="en-US" sz="1700" dirty="0" smtClean="0"/>
                        <a:t>Aware of personal issues</a:t>
                      </a:r>
                      <a:endParaRPr lang="en-US" sz="1700" dirty="0"/>
                    </a:p>
                  </a:txBody>
                  <a:tcPr/>
                </a:tc>
                <a:tc>
                  <a:txBody>
                    <a:bodyPr/>
                    <a:lstStyle/>
                    <a:p>
                      <a:r>
                        <a:rPr lang="en-US" sz="1700" dirty="0" smtClean="0"/>
                        <a:t>Able to reduce negative impact of personality style</a:t>
                      </a:r>
                      <a:endParaRPr lang="en-US" sz="1700" dirty="0"/>
                    </a:p>
                  </a:txBody>
                  <a:tcPr/>
                </a:tc>
              </a:tr>
              <a:tr h="370840">
                <a:tc>
                  <a:txBody>
                    <a:bodyPr/>
                    <a:lstStyle/>
                    <a:p>
                      <a:r>
                        <a:rPr lang="en-US" sz="1700" dirty="0" err="1" smtClean="0"/>
                        <a:t>Unmedicated</a:t>
                      </a:r>
                      <a:r>
                        <a:rPr lang="en-US" sz="1700" dirty="0" smtClean="0"/>
                        <a:t> (bipolar, ADHD</a:t>
                      </a:r>
                      <a:r>
                        <a:rPr lang="en-US" sz="1700" baseline="0" dirty="0" smtClean="0"/>
                        <a:t> etc)</a:t>
                      </a:r>
                      <a:endParaRPr lang="en-US" sz="1700" dirty="0"/>
                    </a:p>
                  </a:txBody>
                  <a:tcPr/>
                </a:tc>
                <a:tc>
                  <a:txBody>
                    <a:bodyPr/>
                    <a:lstStyle/>
                    <a:p>
                      <a:r>
                        <a:rPr lang="en-US" sz="1700" dirty="0" smtClean="0"/>
                        <a:t>Finding proper medication combination</a:t>
                      </a:r>
                      <a:endParaRPr lang="en-US" sz="1700" dirty="0"/>
                    </a:p>
                  </a:txBody>
                  <a:tcPr/>
                </a:tc>
                <a:tc>
                  <a:txBody>
                    <a:bodyPr/>
                    <a:lstStyle/>
                    <a:p>
                      <a:r>
                        <a:rPr lang="en-US" sz="1700" dirty="0" smtClean="0"/>
                        <a:t>Stable on</a:t>
                      </a:r>
                      <a:r>
                        <a:rPr lang="en-US" sz="1700" baseline="0" dirty="0" smtClean="0"/>
                        <a:t> effective medication</a:t>
                      </a:r>
                      <a:endParaRPr lang="en-US" sz="1700" dirty="0"/>
                    </a:p>
                  </a:txBody>
                  <a:tcPr/>
                </a:tc>
              </a:tr>
            </a:tbl>
          </a:graphicData>
        </a:graphic>
      </p:graphicFrame>
      <p:sp>
        <p:nvSpPr>
          <p:cNvPr id="6" name="Slide Number Placeholder 5"/>
          <p:cNvSpPr>
            <a:spLocks noGrp="1"/>
          </p:cNvSpPr>
          <p:nvPr>
            <p:ph type="sldNum" sz="quarter" idx="12"/>
          </p:nvPr>
        </p:nvSpPr>
        <p:spPr/>
        <p:txBody>
          <a:bodyPr/>
          <a:lstStyle/>
          <a:p>
            <a:fld id="{DFE9F563-1642-48CB-BBAF-B4114EFD944F}" type="slidenum">
              <a:rPr lang="en-US" smtClean="0">
                <a:solidFill>
                  <a:srgbClr val="04617B">
                    <a:shade val="90000"/>
                  </a:srgbClr>
                </a:solidFill>
              </a:rPr>
              <a:pPr/>
              <a:t>25</a:t>
            </a:fld>
            <a:endParaRPr lang="en-US">
              <a:solidFill>
                <a:srgbClr val="04617B">
                  <a:shade val="90000"/>
                </a:srgbClr>
              </a:solidFill>
            </a:endParaRPr>
          </a:p>
        </p:txBody>
      </p:sp>
      <p:sp>
        <p:nvSpPr>
          <p:cNvPr id="2" name="Title 1"/>
          <p:cNvSpPr>
            <a:spLocks noGrp="1"/>
          </p:cNvSpPr>
          <p:nvPr>
            <p:ph type="title"/>
          </p:nvPr>
        </p:nvSpPr>
        <p:spPr>
          <a:xfrm>
            <a:off x="457200" y="304800"/>
            <a:ext cx="8229600" cy="896112"/>
          </a:xfrm>
        </p:spPr>
        <p:txBody>
          <a:bodyPr/>
          <a:lstStyle/>
          <a:p>
            <a:pPr algn="ctr"/>
            <a:r>
              <a:rPr lang="en-US" dirty="0" smtClean="0"/>
              <a:t>Treatment Goals</a:t>
            </a:r>
            <a:endParaRPr lang="en-US" dirty="0"/>
          </a:p>
        </p:txBody>
      </p:sp>
      <p:graphicFrame>
        <p:nvGraphicFramePr>
          <p:cNvPr id="5" name="Content Placeholder 3"/>
          <p:cNvGraphicFramePr>
            <a:graphicFrameLocks/>
          </p:cNvGraphicFramePr>
          <p:nvPr/>
        </p:nvGraphicFramePr>
        <p:xfrm>
          <a:off x="457200" y="762000"/>
          <a:ext cx="8229600" cy="2103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528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red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52400"/>
            <a:ext cx="8229600" cy="1143000"/>
          </a:xfrm>
        </p:spPr>
        <p:txBody>
          <a:bodyPr/>
          <a:lstStyle/>
          <a:p>
            <a:r>
              <a:rPr lang="en-US" sz="4000" dirty="0" smtClean="0">
                <a:solidFill>
                  <a:schemeClr val="bg1"/>
                </a:solidFill>
              </a:rPr>
              <a:t>Comprehensive Continuum of Care</a:t>
            </a:r>
            <a:endParaRPr lang="en-US" sz="4000" dirty="0">
              <a:solidFill>
                <a:schemeClr val="bg1"/>
              </a:solidFill>
            </a:endParaRPr>
          </a:p>
        </p:txBody>
      </p:sp>
      <p:sp>
        <p:nvSpPr>
          <p:cNvPr id="3" name="Slide Number Placeholder 2"/>
          <p:cNvSpPr>
            <a:spLocks noGrp="1"/>
          </p:cNvSpPr>
          <p:nvPr>
            <p:ph type="sldNum" sz="quarter" idx="12"/>
          </p:nvPr>
        </p:nvSpPr>
        <p:spPr/>
        <p:txBody>
          <a:bodyPr/>
          <a:lstStyle/>
          <a:p>
            <a:pPr>
              <a:defRPr/>
            </a:pPr>
            <a:fld id="{2EE0B71A-A740-433B-8A89-F7B084BB5729}" type="slidenum">
              <a:rPr lang="en-US" smtClean="0"/>
              <a:pPr>
                <a:defRPr/>
              </a:pPr>
              <a:t>26</a:t>
            </a:fld>
            <a:endParaRPr lang="en-US"/>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78" y="1437689"/>
            <a:ext cx="8916644" cy="4201111"/>
          </a:xfrm>
          <a:prstGeom prst="rect">
            <a:avLst/>
          </a:prstGeom>
        </p:spPr>
      </p:pic>
    </p:spTree>
    <p:extLst>
      <p:ext uri="{BB962C8B-B14F-4D97-AF65-F5344CB8AC3E}">
        <p14:creationId xmlns:p14="http://schemas.microsoft.com/office/powerpoint/2010/main" val="3214296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152400" y="76200"/>
            <a:ext cx="8229600" cy="1143000"/>
          </a:xfrm>
        </p:spPr>
        <p:txBody>
          <a:bodyPr/>
          <a:lstStyle/>
          <a:p>
            <a:pPr eaLnBrk="1" hangingPunct="1"/>
            <a:r>
              <a:rPr lang="en-US" dirty="0" smtClean="0"/>
              <a:t>         </a:t>
            </a:r>
            <a:r>
              <a:rPr lang="en-US" sz="3200" dirty="0" smtClean="0">
                <a:solidFill>
                  <a:schemeClr val="bg1"/>
                </a:solidFill>
              </a:rPr>
              <a:t>Peer Supports</a:t>
            </a:r>
            <a:endParaRPr lang="en-US" dirty="0" smtClean="0">
              <a:solidFill>
                <a:schemeClr val="bg1"/>
              </a:solidFill>
            </a:endParaRPr>
          </a:p>
        </p:txBody>
      </p:sp>
      <p:sp>
        <p:nvSpPr>
          <p:cNvPr id="53252" name="Rectangle 3"/>
          <p:cNvSpPr>
            <a:spLocks noGrp="1" noChangeArrowheads="1"/>
          </p:cNvSpPr>
          <p:nvPr>
            <p:ph idx="1"/>
          </p:nvPr>
        </p:nvSpPr>
        <p:spPr>
          <a:xfrm>
            <a:off x="407193" y="4648200"/>
            <a:ext cx="8229600" cy="1477963"/>
          </a:xfrm>
        </p:spPr>
        <p:txBody>
          <a:bodyPr/>
          <a:lstStyle/>
          <a:p>
            <a:pPr eaLnBrk="1" hangingPunct="1">
              <a:lnSpc>
                <a:spcPct val="90000"/>
              </a:lnSpc>
            </a:pPr>
            <a:r>
              <a:rPr lang="en-US" sz="2000" dirty="0" smtClean="0"/>
              <a:t>Increasing attendance at 12-step meetings following treatment are associated with increased rates of abstinence (</a:t>
            </a:r>
            <a:r>
              <a:rPr lang="en-US" sz="2000" dirty="0" err="1" smtClean="0"/>
              <a:t>Timko</a:t>
            </a:r>
            <a:r>
              <a:rPr lang="en-US" sz="2000" dirty="0" smtClean="0"/>
              <a:t> &amp; </a:t>
            </a:r>
            <a:r>
              <a:rPr lang="en-US" sz="2000" dirty="0" err="1" smtClean="0"/>
              <a:t>DeBenedetti</a:t>
            </a:r>
            <a:r>
              <a:rPr lang="en-US" sz="2000" dirty="0" smtClean="0"/>
              <a:t>, 2007). </a:t>
            </a:r>
          </a:p>
          <a:p>
            <a:pPr lvl="1">
              <a:lnSpc>
                <a:spcPct val="90000"/>
              </a:lnSpc>
            </a:pPr>
            <a:r>
              <a:rPr lang="en-US" sz="1600" dirty="0" smtClean="0"/>
              <a:t>This includes a range of activities such as attendance, getting a sponsor, being a sponsor, reading at meetings, calling a 12-step member for help etc. </a:t>
            </a:r>
          </a:p>
          <a:p>
            <a:pPr lvl="1">
              <a:lnSpc>
                <a:spcPct val="90000"/>
              </a:lnSpc>
            </a:pPr>
            <a:endParaRPr lang="en-US" sz="2200" dirty="0" smtClean="0"/>
          </a:p>
        </p:txBody>
      </p:sp>
      <p:sp>
        <p:nvSpPr>
          <p:cNvPr id="53250" name="Slide Number Placeholder 5"/>
          <p:cNvSpPr>
            <a:spLocks noGrp="1"/>
          </p:cNvSpPr>
          <p:nvPr>
            <p:ph type="sldNum" sz="quarter" idx="12"/>
          </p:nvPr>
        </p:nvSpPr>
        <p:spPr>
          <a:noFill/>
        </p:spPr>
        <p:txBody>
          <a:bodyPr/>
          <a:lstStyle/>
          <a:p>
            <a:fld id="{D6298CFF-37F9-4269-9E13-1FC17A744B51}" type="slidenum">
              <a:rPr lang="en-US" smtClean="0">
                <a:solidFill>
                  <a:srgbClr val="000000"/>
                </a:solidFill>
              </a:rPr>
              <a:pPr/>
              <a:t>27</a:t>
            </a:fld>
            <a:endParaRPr lang="en-US" smtClean="0">
              <a:solidFill>
                <a:srgbClr val="000000"/>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276076"/>
            <a:ext cx="5248107" cy="344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7020633"/>
      </p:ext>
    </p:extLst>
  </p:cSld>
  <p:clrMapOvr>
    <a:masterClrMapping/>
  </p:clrMapOvr>
  <p:transition>
    <p:cover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chemeClr val="bg1"/>
                </a:solidFill>
              </a:rPr>
              <a:t>Recovery Lessons Learned</a:t>
            </a:r>
            <a:endParaRPr lang="en-US" dirty="0">
              <a:solidFill>
                <a:schemeClr val="bg1"/>
              </a:solidFill>
            </a:endParaRPr>
          </a:p>
        </p:txBody>
      </p:sp>
      <p:sp>
        <p:nvSpPr>
          <p:cNvPr id="3" name="Content Placeholder 2"/>
          <p:cNvSpPr>
            <a:spLocks noGrp="1"/>
          </p:cNvSpPr>
          <p:nvPr>
            <p:ph idx="1"/>
          </p:nvPr>
        </p:nvSpPr>
        <p:spPr/>
        <p:txBody>
          <a:bodyPr/>
          <a:lstStyle/>
          <a:p>
            <a:r>
              <a:rPr lang="en-US" sz="2400" dirty="0" smtClean="0"/>
              <a:t>Faces and Voices of Recovery Survey of 3,200 individuals with an average of 10 years in recovery. </a:t>
            </a:r>
          </a:p>
          <a:p>
            <a:r>
              <a:rPr lang="en-US" sz="2400" b="1" u="sng" dirty="0" smtClean="0"/>
              <a:t>Personal </a:t>
            </a:r>
            <a:r>
              <a:rPr lang="en-US" sz="2400" b="1" u="sng" smtClean="0"/>
              <a:t>Descriptions:</a:t>
            </a:r>
          </a:p>
          <a:p>
            <a:pPr lvl="1"/>
            <a:r>
              <a:rPr lang="en-US" sz="2000" smtClean="0"/>
              <a:t>The </a:t>
            </a:r>
            <a:r>
              <a:rPr lang="en-US" sz="2000" dirty="0" smtClean="0"/>
              <a:t>majority (75%) selected “in recovery”; </a:t>
            </a:r>
          </a:p>
          <a:p>
            <a:pPr lvl="1"/>
            <a:r>
              <a:rPr lang="en-US" sz="1600" dirty="0" smtClean="0"/>
              <a:t>14% chose “recovered,” </a:t>
            </a:r>
          </a:p>
          <a:p>
            <a:pPr lvl="1"/>
            <a:r>
              <a:rPr lang="en-US" sz="1600" dirty="0" smtClean="0"/>
              <a:t>8% “used to have a problem with substances and no longer do,”</a:t>
            </a:r>
          </a:p>
          <a:p>
            <a:pPr lvl="1"/>
            <a:r>
              <a:rPr lang="en-US" sz="1600" dirty="0" smtClean="0"/>
              <a:t>3% chose “medication-assisted recovery.” </a:t>
            </a:r>
          </a:p>
          <a:p>
            <a:r>
              <a:rPr lang="en-US" sz="2000" b="1" u="sng" dirty="0" smtClean="0"/>
              <a:t>Paths to Recovery: </a:t>
            </a:r>
          </a:p>
          <a:p>
            <a:pPr lvl="1"/>
            <a:r>
              <a:rPr lang="en-US" sz="1600" dirty="0" smtClean="0"/>
              <a:t>71% professional addiction treatment </a:t>
            </a:r>
          </a:p>
          <a:p>
            <a:pPr lvl="1"/>
            <a:r>
              <a:rPr lang="en-US" sz="1600" dirty="0" smtClean="0"/>
              <a:t>18% had taken prescribed medications (e.g., </a:t>
            </a:r>
            <a:r>
              <a:rPr lang="en-US" sz="1600" dirty="0" err="1" smtClean="0"/>
              <a:t>buprenorphine</a:t>
            </a:r>
            <a:r>
              <a:rPr lang="en-US" sz="1600" dirty="0" smtClean="0"/>
              <a:t> or methadone). </a:t>
            </a:r>
          </a:p>
          <a:p>
            <a:pPr lvl="1"/>
            <a:r>
              <a:rPr lang="en-US" sz="1600" dirty="0" smtClean="0"/>
              <a:t>95% had attended 12-step fellowship meetings (e.g., Alcoholics Anonymous),</a:t>
            </a:r>
          </a:p>
          <a:p>
            <a:pPr lvl="1"/>
            <a:r>
              <a:rPr lang="en-US" sz="1600" dirty="0" smtClean="0"/>
              <a:t>22% had participated in non-12-step recovery support groups (e.g., </a:t>
            </a:r>
            <a:r>
              <a:rPr lang="en-US" sz="1600" dirty="0" err="1" smtClean="0"/>
              <a:t>LifeRing</a:t>
            </a:r>
            <a:r>
              <a:rPr lang="en-US" sz="1600" dirty="0" smtClean="0"/>
              <a:t>, Secular Organizations for Sobriety (S.O.S.). </a:t>
            </a:r>
            <a:endParaRPr lang="en-US" sz="1600" b="1" u="sng" dirty="0"/>
          </a:p>
        </p:txBody>
      </p:sp>
      <p:sp>
        <p:nvSpPr>
          <p:cNvPr id="4" name="Slide Number Placeholder 3"/>
          <p:cNvSpPr>
            <a:spLocks noGrp="1"/>
          </p:cNvSpPr>
          <p:nvPr>
            <p:ph type="sldNum" sz="quarter" idx="12"/>
          </p:nvPr>
        </p:nvSpPr>
        <p:spPr/>
        <p:txBody>
          <a:bodyPr/>
          <a:lstStyle/>
          <a:p>
            <a:pPr>
              <a:defRPr/>
            </a:pPr>
            <a:fld id="{0BE6FFA0-DD50-44A0-95A4-007E7CF58C37}" type="slidenum">
              <a:rPr lang="en-US" smtClean="0">
                <a:solidFill>
                  <a:srgbClr val="000000"/>
                </a:solidFill>
              </a:rPr>
              <a:pPr>
                <a:defRPr/>
              </a:pPr>
              <a:t>28</a:t>
            </a:fld>
            <a:endParaRPr lang="en-US">
              <a:solidFill>
                <a:srgbClr val="000000"/>
              </a:solidFill>
            </a:endParaRPr>
          </a:p>
        </p:txBody>
      </p:sp>
    </p:spTree>
  </p:cSld>
  <p:clrMapOvr>
    <a:masterClrMapping/>
  </p:clrMapOvr>
  <p:transition>
    <p:cover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152400" y="76200"/>
            <a:ext cx="8229600" cy="1143000"/>
          </a:xfrm>
        </p:spPr>
        <p:txBody>
          <a:bodyPr/>
          <a:lstStyle/>
          <a:p>
            <a:pPr eaLnBrk="1" hangingPunct="1"/>
            <a:r>
              <a:rPr lang="en-US" dirty="0" smtClean="0"/>
              <a:t>         </a:t>
            </a:r>
            <a:r>
              <a:rPr lang="en-US" sz="3200" dirty="0" smtClean="0">
                <a:solidFill>
                  <a:schemeClr val="bg1"/>
                </a:solidFill>
              </a:rPr>
              <a:t>The Solution</a:t>
            </a:r>
            <a:endParaRPr lang="en-US" dirty="0" smtClean="0">
              <a:solidFill>
                <a:schemeClr val="bg1"/>
              </a:solidFill>
            </a:endParaRPr>
          </a:p>
        </p:txBody>
      </p:sp>
      <p:sp>
        <p:nvSpPr>
          <p:cNvPr id="53252" name="Rectangle 3"/>
          <p:cNvSpPr>
            <a:spLocks noGrp="1" noChangeArrowheads="1"/>
          </p:cNvSpPr>
          <p:nvPr>
            <p:ph idx="1"/>
          </p:nvPr>
        </p:nvSpPr>
        <p:spPr/>
        <p:txBody>
          <a:bodyPr/>
          <a:lstStyle/>
          <a:p>
            <a:pPr eaLnBrk="1" hangingPunct="1">
              <a:lnSpc>
                <a:spcPct val="90000"/>
              </a:lnSpc>
            </a:pPr>
            <a:r>
              <a:rPr lang="en-US" sz="2600" dirty="0" smtClean="0"/>
              <a:t>Prevention</a:t>
            </a:r>
          </a:p>
          <a:p>
            <a:pPr lvl="1">
              <a:lnSpc>
                <a:spcPct val="90000"/>
              </a:lnSpc>
            </a:pPr>
            <a:r>
              <a:rPr lang="en-US" sz="2200" dirty="0" smtClean="0"/>
              <a:t>Healthy Pennsylvania Permanent Drop Boxes for medication disposal</a:t>
            </a:r>
          </a:p>
          <a:p>
            <a:pPr>
              <a:lnSpc>
                <a:spcPct val="90000"/>
              </a:lnSpc>
            </a:pPr>
            <a:r>
              <a:rPr lang="en-US" sz="2600" dirty="0" smtClean="0"/>
              <a:t>Treatment</a:t>
            </a:r>
          </a:p>
          <a:p>
            <a:pPr lvl="1">
              <a:lnSpc>
                <a:spcPct val="90000"/>
              </a:lnSpc>
            </a:pPr>
            <a:r>
              <a:rPr lang="en-US" sz="2200" dirty="0" smtClean="0"/>
              <a:t>Starting in January, Healthy Pennsylvania will offer coverage to a wider range of Pennsylvanians so that those with substance abuse can access care</a:t>
            </a:r>
          </a:p>
          <a:p>
            <a:pPr>
              <a:lnSpc>
                <a:spcPct val="90000"/>
              </a:lnSpc>
            </a:pPr>
            <a:r>
              <a:rPr lang="en-US" sz="2600" dirty="0" smtClean="0"/>
              <a:t>Innovative Thinking </a:t>
            </a:r>
          </a:p>
          <a:p>
            <a:pPr lvl="1">
              <a:lnSpc>
                <a:spcPct val="90000"/>
              </a:lnSpc>
            </a:pPr>
            <a:r>
              <a:rPr lang="en-US" sz="2200"/>
              <a:t>Governor Wolf has proposed an additional $5 million to address the opioid epidemic in the state budget</a:t>
            </a:r>
          </a:p>
          <a:p>
            <a:pPr lvl="1">
              <a:lnSpc>
                <a:spcPct val="90000"/>
              </a:lnSpc>
            </a:pPr>
            <a:endParaRPr lang="en-US" sz="2200" dirty="0" smtClean="0"/>
          </a:p>
        </p:txBody>
      </p:sp>
      <p:sp>
        <p:nvSpPr>
          <p:cNvPr id="53250" name="Slide Number Placeholder 5"/>
          <p:cNvSpPr>
            <a:spLocks noGrp="1"/>
          </p:cNvSpPr>
          <p:nvPr>
            <p:ph type="sldNum" sz="quarter" idx="12"/>
          </p:nvPr>
        </p:nvSpPr>
        <p:spPr>
          <a:noFill/>
        </p:spPr>
        <p:txBody>
          <a:bodyPr/>
          <a:lstStyle/>
          <a:p>
            <a:fld id="{D6298CFF-37F9-4269-9E13-1FC17A744B51}" type="slidenum">
              <a:rPr lang="en-US" smtClean="0">
                <a:solidFill>
                  <a:srgbClr val="000000"/>
                </a:solidFill>
              </a:rPr>
              <a:pPr/>
              <a:t>29</a:t>
            </a:fld>
            <a:endParaRPr lang="en-US" smtClean="0">
              <a:solidFill>
                <a:srgbClr val="000000"/>
              </a:solidFill>
            </a:endParaRPr>
          </a:p>
        </p:txBody>
      </p:sp>
    </p:spTree>
    <p:extLst>
      <p:ext uri="{BB962C8B-B14F-4D97-AF65-F5344CB8AC3E}">
        <p14:creationId xmlns:p14="http://schemas.microsoft.com/office/powerpoint/2010/main" val="3138820810"/>
      </p:ext>
    </p:extLst>
  </p:cSld>
  <p:clrMapOvr>
    <a:masterClrMapping/>
  </p:clrMapOvr>
  <p:transition>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mages2.dailykos.com/i/user/6/BarChartsUpDow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33115"/>
            <a:ext cx="2133600" cy="1600200"/>
          </a:xfrm>
          <a:prstGeom prst="rect">
            <a:avLst/>
          </a:prstGeom>
          <a:gradFill>
            <a:gsLst>
              <a:gs pos="0">
                <a:schemeClr val="bg1">
                  <a:alpha val="70000"/>
                </a:schemeClr>
              </a:gs>
              <a:gs pos="50000">
                <a:schemeClr val="accent1">
                  <a:tint val="44500"/>
                  <a:satMod val="160000"/>
                </a:schemeClr>
              </a:gs>
              <a:gs pos="100000">
                <a:schemeClr val="accent1">
                  <a:tint val="23500"/>
                  <a:satMod val="160000"/>
                </a:schemeClr>
              </a:gs>
            </a:gsLst>
            <a:lin ang="5400000" scaled="0"/>
          </a:gradFill>
          <a:ln>
            <a:gradFill>
              <a:gsLst>
                <a:gs pos="0">
                  <a:schemeClr val="bg1"/>
                </a:gs>
                <a:gs pos="50000">
                  <a:schemeClr val="accent1">
                    <a:tint val="44500"/>
                    <a:satMod val="160000"/>
                  </a:schemeClr>
                </a:gs>
                <a:gs pos="100000">
                  <a:schemeClr val="accent1">
                    <a:tint val="23500"/>
                    <a:satMod val="160000"/>
                  </a:schemeClr>
                </a:gs>
              </a:gsLst>
              <a:lin ang="5400000" scaled="0"/>
            </a:gradFill>
          </a:ln>
          <a:effectLst>
            <a:outerShdw blurRad="50800" dist="50800" dir="5400000" algn="ctr" rotWithShape="0">
              <a:srgbClr val="000000">
                <a:alpha val="0"/>
              </a:srgbClr>
            </a:outerShdw>
          </a:effectLst>
        </p:spPr>
      </p:pic>
      <p:sp>
        <p:nvSpPr>
          <p:cNvPr id="2" name="Title 1"/>
          <p:cNvSpPr>
            <a:spLocks noGrp="1"/>
          </p:cNvSpPr>
          <p:nvPr>
            <p:ph type="title"/>
          </p:nvPr>
        </p:nvSpPr>
        <p:spPr>
          <a:xfrm>
            <a:off x="457200" y="0"/>
            <a:ext cx="7010400" cy="1371600"/>
          </a:xfrm>
        </p:spPr>
        <p:txBody>
          <a:bodyPr/>
          <a:lstStyle/>
          <a:p>
            <a:r>
              <a:rPr lang="en-US" dirty="0" smtClean="0">
                <a:solidFill>
                  <a:schemeClr val="bg1"/>
                </a:solidFill>
              </a:rPr>
              <a:t>Cost/Benefit</a:t>
            </a:r>
            <a:endParaRPr lang="en-US" dirty="0">
              <a:solidFill>
                <a:schemeClr val="bg1"/>
              </a:solidFill>
            </a:endParaRPr>
          </a:p>
        </p:txBody>
      </p:sp>
      <p:sp>
        <p:nvSpPr>
          <p:cNvPr id="3" name="Content Placeholder 2"/>
          <p:cNvSpPr>
            <a:spLocks noGrp="1"/>
          </p:cNvSpPr>
          <p:nvPr>
            <p:ph idx="1"/>
          </p:nvPr>
        </p:nvSpPr>
        <p:spPr>
          <a:xfrm>
            <a:off x="457200" y="1600200"/>
            <a:ext cx="8382000" cy="4525963"/>
          </a:xfrm>
        </p:spPr>
        <p:txBody>
          <a:bodyPr>
            <a:normAutofit fontScale="32500" lnSpcReduction="20000"/>
          </a:bodyPr>
          <a:lstStyle/>
          <a:p>
            <a:pPr marL="0" lvl="0" indent="0" fontAlgn="base">
              <a:buNone/>
            </a:pPr>
            <a:r>
              <a:rPr lang="en-US" sz="5100" dirty="0">
                <a:solidFill>
                  <a:schemeClr val="tx1"/>
                </a:solidFill>
              </a:rPr>
              <a:t>In 2007, the cost of illicit drug </a:t>
            </a:r>
            <a:r>
              <a:rPr lang="en-US" sz="5100" dirty="0" smtClean="0">
                <a:solidFill>
                  <a:schemeClr val="tx1"/>
                </a:solidFill>
              </a:rPr>
              <a:t>use alone (Does not include alcohol abuse) totaled </a:t>
            </a:r>
            <a:r>
              <a:rPr lang="en-US" sz="5100" dirty="0">
                <a:solidFill>
                  <a:schemeClr val="tx1"/>
                </a:solidFill>
              </a:rPr>
              <a:t>more than $193 billion. Direct and indirect costs attributable to illicit drug use are estimated in three principal areas: crime, health, and productivity.</a:t>
            </a:r>
          </a:p>
          <a:p>
            <a:pPr marL="0" indent="0">
              <a:buNone/>
            </a:pPr>
            <a:endParaRPr lang="en-US" sz="3600" dirty="0">
              <a:solidFill>
                <a:schemeClr val="tx1"/>
              </a:solidFill>
            </a:endParaRPr>
          </a:p>
          <a:p>
            <a:pPr lvl="0"/>
            <a:r>
              <a:rPr lang="en-US" sz="4300" dirty="0" smtClean="0">
                <a:solidFill>
                  <a:srgbClr val="FF0000"/>
                </a:solidFill>
              </a:rPr>
              <a:t>Crime:</a:t>
            </a:r>
            <a:r>
              <a:rPr lang="en-US" sz="4300" dirty="0" smtClean="0">
                <a:solidFill>
                  <a:schemeClr val="tx1"/>
                </a:solidFill>
              </a:rPr>
              <a:t> </a:t>
            </a:r>
            <a:r>
              <a:rPr lang="en-US" sz="4300" dirty="0">
                <a:solidFill>
                  <a:schemeClr val="tx1"/>
                </a:solidFill>
              </a:rPr>
              <a:t>includes three components: criminal justice system costs ($56,373,254), crime victim costs ($1,455,555), and other crime costs ($3,547,885). These subtotal $61,376,694. </a:t>
            </a:r>
          </a:p>
          <a:p>
            <a:pPr lvl="0"/>
            <a:r>
              <a:rPr lang="en-US" sz="4300" dirty="0" smtClean="0">
                <a:solidFill>
                  <a:srgbClr val="FF0000"/>
                </a:solidFill>
              </a:rPr>
              <a:t>Health: </a:t>
            </a:r>
            <a:r>
              <a:rPr lang="en-US" sz="4300" dirty="0">
                <a:solidFill>
                  <a:schemeClr val="tx1"/>
                </a:solidFill>
              </a:rPr>
              <a:t>includes five components: specialty treatment costs ($3,723,338), hospital and emergency department costs for non-homicide cases ($5,684,248), hospital and emergency department costs for homicide cases ($12,938), insurance administration costs ($544), and other health costs ($1,995,164). These subtotal $11,416,232.</a:t>
            </a:r>
          </a:p>
          <a:p>
            <a:pPr lvl="0"/>
            <a:r>
              <a:rPr lang="en-US" sz="4300" dirty="0" smtClean="0">
                <a:solidFill>
                  <a:srgbClr val="FF0000"/>
                </a:solidFill>
              </a:rPr>
              <a:t>Productivity: </a:t>
            </a:r>
            <a:r>
              <a:rPr lang="en-US" sz="4300" dirty="0">
                <a:solidFill>
                  <a:schemeClr val="tx1"/>
                </a:solidFill>
              </a:rPr>
              <a:t>includes seven components: labor participation costs ($49,237,777), specialty treatment costs for services provided at the state level ($2,828,207), specialty treatment costs for services provided at the federal level ($44,830), hospitalization costs ($287,260), incarceration costs ($48,121,949), premature mortality costs (non-homicide: $16,005,008), and premature mortality costs (homicide</a:t>
            </a:r>
            <a:r>
              <a:rPr lang="en-US" sz="4300" dirty="0" smtClean="0">
                <a:solidFill>
                  <a:schemeClr val="tx1"/>
                </a:solidFill>
              </a:rPr>
              <a:t>: $</a:t>
            </a:r>
            <a:r>
              <a:rPr lang="en-US" sz="4300" dirty="0">
                <a:solidFill>
                  <a:schemeClr val="tx1"/>
                </a:solidFill>
              </a:rPr>
              <a:t>3,778,973). These subtotal $120,304,004.</a:t>
            </a:r>
            <a:r>
              <a:rPr lang="en-US" sz="4300" b="1" dirty="0">
                <a:solidFill>
                  <a:schemeClr val="tx1"/>
                </a:solidFill>
              </a:rPr>
              <a:t> </a:t>
            </a:r>
            <a:endParaRPr lang="en-US" sz="4300" b="1" dirty="0" smtClean="0">
              <a:solidFill>
                <a:schemeClr val="tx1"/>
              </a:solidFill>
            </a:endParaRPr>
          </a:p>
          <a:p>
            <a:pPr marL="0" lvl="0" indent="0">
              <a:buNone/>
            </a:pPr>
            <a:endParaRPr lang="en-US" sz="4300" dirty="0">
              <a:solidFill>
                <a:schemeClr val="tx1"/>
              </a:solidFill>
            </a:endParaRPr>
          </a:p>
          <a:p>
            <a:pPr lvl="1">
              <a:buFont typeface="Wingdings" pitchFamily="2" charset="2"/>
              <a:buChar char="Ø"/>
            </a:pPr>
            <a:r>
              <a:rPr lang="en-US" sz="3700" dirty="0">
                <a:solidFill>
                  <a:schemeClr val="tx1"/>
                </a:solidFill>
              </a:rPr>
              <a:t>Taken together, these </a:t>
            </a:r>
            <a:r>
              <a:rPr lang="en-US" sz="3700" dirty="0">
                <a:solidFill>
                  <a:srgbClr val="FF0000"/>
                </a:solidFill>
              </a:rPr>
              <a:t>costs total $193,096,930, </a:t>
            </a:r>
            <a:r>
              <a:rPr lang="en-US" sz="3700" dirty="0">
                <a:solidFill>
                  <a:schemeClr val="tx1"/>
                </a:solidFill>
              </a:rPr>
              <a:t>with the majority share attributable to lost productivity. The findings are consistent with prior work that has been done in this area using a generally comparable methodology (Harwood et al., 1984, 1998; ONDCP, 2001, 2004). </a:t>
            </a:r>
            <a:endParaRPr lang="en-US" sz="3700" dirty="0" smtClean="0">
              <a:solidFill>
                <a:schemeClr val="tx1"/>
              </a:solidFill>
            </a:endParaRPr>
          </a:p>
          <a:p>
            <a:pPr lvl="1">
              <a:buFont typeface="Wingdings" pitchFamily="2" charset="2"/>
              <a:buChar char="Ø"/>
            </a:pPr>
            <a:endParaRPr lang="en-US" sz="3700" dirty="0" smtClean="0">
              <a:solidFill>
                <a:schemeClr val="tx1"/>
              </a:solidFill>
            </a:endParaRPr>
          </a:p>
          <a:p>
            <a:pPr lvl="1">
              <a:buFont typeface="Wingdings" pitchFamily="2" charset="2"/>
              <a:buChar char="Ø"/>
            </a:pPr>
            <a:r>
              <a:rPr lang="en-US" sz="3700" dirty="0" smtClean="0">
                <a:solidFill>
                  <a:schemeClr val="tx1"/>
                </a:solidFill>
              </a:rPr>
              <a:t>This report by ONDCP does not include alcohol related costs, which would add to these numbers</a:t>
            </a:r>
          </a:p>
          <a:p>
            <a:pPr lvl="1">
              <a:buFont typeface="Wingdings" pitchFamily="2" charset="2"/>
              <a:buChar char="Ø"/>
            </a:pPr>
            <a:endParaRPr lang="en-US" sz="3000" dirty="0" smtClean="0">
              <a:solidFill>
                <a:schemeClr val="tx1"/>
              </a:solidFill>
            </a:endParaRPr>
          </a:p>
          <a:p>
            <a:pPr>
              <a:buFont typeface="Wingdings" pitchFamily="2" charset="2"/>
              <a:buChar char="Ø"/>
            </a:pPr>
            <a:r>
              <a:rPr lang="en-US" sz="5500" b="1" u="sng" dirty="0" smtClean="0">
                <a:solidFill>
                  <a:schemeClr val="tx1"/>
                </a:solidFill>
              </a:rPr>
              <a:t>For Pennsylvania this cost for illicit drug use would be $8,289,740,227</a:t>
            </a:r>
            <a:endParaRPr lang="en-US" sz="5500" b="1" u="sng" dirty="0">
              <a:solidFill>
                <a:schemeClr val="tx1"/>
              </a:solidFill>
            </a:endParaRPr>
          </a:p>
        </p:txBody>
      </p:sp>
      <p:sp>
        <p:nvSpPr>
          <p:cNvPr id="4" name="Slide Number Placeholder 3"/>
          <p:cNvSpPr>
            <a:spLocks noGrp="1"/>
          </p:cNvSpPr>
          <p:nvPr>
            <p:ph type="sldNum" sz="quarter" idx="12"/>
          </p:nvPr>
        </p:nvSpPr>
        <p:spPr/>
        <p:txBody>
          <a:bodyPr/>
          <a:lstStyle/>
          <a:p>
            <a:fld id="{4AA09077-5B58-4660-A9CA-65366F6B220C}"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3639337683"/>
      </p:ext>
    </p:extLst>
  </p:cSld>
  <p:clrMapOvr>
    <a:masterClrMapping/>
  </p:clrMapOvr>
  <p:transition>
    <p:cover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152400" y="76200"/>
            <a:ext cx="8229600" cy="1143000"/>
          </a:xfrm>
        </p:spPr>
        <p:txBody>
          <a:bodyPr/>
          <a:lstStyle/>
          <a:p>
            <a:pPr eaLnBrk="1" hangingPunct="1"/>
            <a:r>
              <a:rPr lang="en-US" dirty="0" smtClean="0"/>
              <a:t>         </a:t>
            </a:r>
            <a:r>
              <a:rPr lang="en-US" sz="3200" dirty="0" smtClean="0">
                <a:solidFill>
                  <a:schemeClr val="bg1"/>
                </a:solidFill>
              </a:rPr>
              <a:t>The Solution (cont.)</a:t>
            </a:r>
            <a:endParaRPr lang="en-US" dirty="0" smtClean="0">
              <a:solidFill>
                <a:schemeClr val="bg1"/>
              </a:solidFill>
            </a:endParaRPr>
          </a:p>
        </p:txBody>
      </p:sp>
      <p:sp>
        <p:nvSpPr>
          <p:cNvPr id="53252" name="Rectangle 3"/>
          <p:cNvSpPr>
            <a:spLocks noGrp="1" noChangeArrowheads="1"/>
          </p:cNvSpPr>
          <p:nvPr>
            <p:ph idx="1"/>
          </p:nvPr>
        </p:nvSpPr>
        <p:spPr>
          <a:xfrm>
            <a:off x="457200" y="1447800"/>
            <a:ext cx="8229600" cy="4525963"/>
          </a:xfrm>
        </p:spPr>
        <p:txBody>
          <a:bodyPr/>
          <a:lstStyle/>
          <a:p>
            <a:pPr eaLnBrk="1" hangingPunct="1">
              <a:lnSpc>
                <a:spcPct val="90000"/>
              </a:lnSpc>
            </a:pPr>
            <a:r>
              <a:rPr lang="en-US" sz="2600" dirty="0" smtClean="0"/>
              <a:t>Continue /Expand current initiatives</a:t>
            </a:r>
          </a:p>
          <a:p>
            <a:pPr lvl="1">
              <a:lnSpc>
                <a:spcPct val="90000"/>
              </a:lnSpc>
            </a:pPr>
            <a:r>
              <a:rPr lang="en-US" sz="2200" dirty="0" smtClean="0"/>
              <a:t>Restrictive Intermediate Punishment</a:t>
            </a:r>
          </a:p>
          <a:p>
            <a:pPr lvl="1">
              <a:lnSpc>
                <a:spcPct val="90000"/>
              </a:lnSpc>
            </a:pPr>
            <a:r>
              <a:rPr lang="en-US" sz="2200" dirty="0" smtClean="0"/>
              <a:t>Enforcement of DUI laws</a:t>
            </a:r>
          </a:p>
          <a:p>
            <a:pPr lvl="1">
              <a:lnSpc>
                <a:spcPct val="90000"/>
              </a:lnSpc>
            </a:pPr>
            <a:r>
              <a:rPr lang="en-US" sz="2200" dirty="0" smtClean="0"/>
              <a:t>Enforce Existing laws (Act 106, Act 152, ACA, MHPAEA)</a:t>
            </a:r>
          </a:p>
          <a:p>
            <a:pPr lvl="1">
              <a:lnSpc>
                <a:spcPct val="90000"/>
              </a:lnSpc>
            </a:pPr>
            <a:r>
              <a:rPr lang="en-US" sz="2200" dirty="0" smtClean="0"/>
              <a:t>Medicaid Pilot Project</a:t>
            </a:r>
          </a:p>
          <a:p>
            <a:pPr lvl="2">
              <a:lnSpc>
                <a:spcPct val="90000"/>
              </a:lnSpc>
            </a:pPr>
            <a:r>
              <a:rPr lang="en-US" sz="1800" dirty="0" smtClean="0"/>
              <a:t>Prevents unnecessary spending from lack of agency coordination</a:t>
            </a:r>
          </a:p>
          <a:p>
            <a:pPr lvl="1">
              <a:lnSpc>
                <a:spcPct val="90000"/>
              </a:lnSpc>
            </a:pPr>
            <a:r>
              <a:rPr lang="en-US" sz="2200" dirty="0" smtClean="0"/>
              <a:t>Prescriber Practices Workgroup</a:t>
            </a:r>
          </a:p>
          <a:p>
            <a:pPr lvl="2">
              <a:lnSpc>
                <a:spcPct val="90000"/>
              </a:lnSpc>
            </a:pPr>
            <a:r>
              <a:rPr lang="en-US" sz="1800" dirty="0" smtClean="0"/>
              <a:t>Emergency Department Pain Treatment Guidelines</a:t>
            </a:r>
          </a:p>
          <a:p>
            <a:pPr lvl="2">
              <a:lnSpc>
                <a:spcPct val="90000"/>
              </a:lnSpc>
            </a:pPr>
            <a:r>
              <a:rPr lang="en-US" sz="1800" dirty="0" smtClean="0"/>
              <a:t>Opioid to Treat Non-Cancer Pain</a:t>
            </a:r>
          </a:p>
          <a:p>
            <a:pPr lvl="2">
              <a:lnSpc>
                <a:spcPct val="90000"/>
              </a:lnSpc>
            </a:pPr>
            <a:r>
              <a:rPr lang="en-US" sz="1800" dirty="0" smtClean="0"/>
              <a:t>Prescribing Guidelines for Dentists</a:t>
            </a:r>
          </a:p>
          <a:p>
            <a:pPr lvl="1">
              <a:lnSpc>
                <a:spcPct val="90000"/>
              </a:lnSpc>
            </a:pPr>
            <a:r>
              <a:rPr lang="en-US" sz="2200" dirty="0" smtClean="0"/>
              <a:t>Prescription Drug Monitoring Program</a:t>
            </a:r>
          </a:p>
          <a:p>
            <a:pPr lvl="1">
              <a:lnSpc>
                <a:spcPct val="90000"/>
              </a:lnSpc>
            </a:pPr>
            <a:r>
              <a:rPr lang="en-US" sz="2200" dirty="0" err="1" smtClean="0"/>
              <a:t>Naloxone</a:t>
            </a:r>
            <a:endParaRPr lang="en-US" sz="2200" dirty="0" smtClean="0"/>
          </a:p>
          <a:p>
            <a:pPr lvl="1">
              <a:lnSpc>
                <a:spcPct val="90000"/>
              </a:lnSpc>
            </a:pPr>
            <a:r>
              <a:rPr lang="en-US" sz="2200" dirty="0" smtClean="0"/>
              <a:t>Good Samaritan</a:t>
            </a:r>
          </a:p>
          <a:p>
            <a:pPr lvl="1">
              <a:lnSpc>
                <a:spcPct val="90000"/>
              </a:lnSpc>
            </a:pPr>
            <a:endParaRPr lang="en-US" sz="2200" dirty="0" smtClean="0"/>
          </a:p>
        </p:txBody>
      </p:sp>
      <p:sp>
        <p:nvSpPr>
          <p:cNvPr id="53250" name="Slide Number Placeholder 5"/>
          <p:cNvSpPr>
            <a:spLocks noGrp="1"/>
          </p:cNvSpPr>
          <p:nvPr>
            <p:ph type="sldNum" sz="quarter" idx="12"/>
          </p:nvPr>
        </p:nvSpPr>
        <p:spPr>
          <a:noFill/>
        </p:spPr>
        <p:txBody>
          <a:bodyPr/>
          <a:lstStyle/>
          <a:p>
            <a:fld id="{D6298CFF-37F9-4269-9E13-1FC17A744B51}" type="slidenum">
              <a:rPr lang="en-US" smtClean="0">
                <a:solidFill>
                  <a:srgbClr val="000000"/>
                </a:solidFill>
              </a:rPr>
              <a:pPr/>
              <a:t>30</a:t>
            </a:fld>
            <a:endParaRPr lang="en-US" smtClean="0">
              <a:solidFill>
                <a:srgbClr val="000000"/>
              </a:solidFill>
            </a:endParaRPr>
          </a:p>
        </p:txBody>
      </p:sp>
    </p:spTree>
    <p:extLst>
      <p:ext uri="{BB962C8B-B14F-4D97-AF65-F5344CB8AC3E}">
        <p14:creationId xmlns:p14="http://schemas.microsoft.com/office/powerpoint/2010/main" val="1154898464"/>
      </p:ext>
    </p:extLst>
  </p:cSld>
  <p:clrMapOvr>
    <a:masterClrMapping/>
  </p:clrMapOvr>
  <p:transition>
    <p:cover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5"/>
          <p:cNvSpPr>
            <a:spLocks noGrp="1"/>
          </p:cNvSpPr>
          <p:nvPr>
            <p:ph type="sldNum" sz="quarter" idx="11"/>
          </p:nvPr>
        </p:nvSpPr>
        <p:spPr>
          <a:noFill/>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fld id="{C0325010-6997-461D-9797-33DA7F1DC20C}" type="slidenum">
              <a:rPr lang="en-US" altLang="en-US" sz="1400" smtClean="0">
                <a:solidFill>
                  <a:srgbClr val="000000"/>
                </a:solidFill>
                <a:latin typeface="Verdana" pitchFamily="34" charset="0"/>
                <a:cs typeface="Arial" pitchFamily="34" charset="0"/>
              </a:rPr>
              <a:pPr>
                <a:spcBef>
                  <a:spcPct val="0"/>
                </a:spcBef>
                <a:buFontTx/>
                <a:buNone/>
              </a:pPr>
              <a:t>31</a:t>
            </a:fld>
            <a:endParaRPr lang="en-US" altLang="en-US" sz="1400" smtClean="0">
              <a:solidFill>
                <a:srgbClr val="000000"/>
              </a:solidFill>
              <a:latin typeface="Verdana" pitchFamily="34" charset="0"/>
              <a:cs typeface="Arial" pitchFamily="34" charset="0"/>
            </a:endParaRPr>
          </a:p>
        </p:txBody>
      </p:sp>
      <p:sp>
        <p:nvSpPr>
          <p:cNvPr id="96259" name="Rectangle 2"/>
          <p:cNvSpPr>
            <a:spLocks noGrp="1" noChangeArrowheads="1"/>
          </p:cNvSpPr>
          <p:nvPr>
            <p:ph type="title"/>
          </p:nvPr>
        </p:nvSpPr>
        <p:spPr>
          <a:xfrm>
            <a:off x="304800" y="457200"/>
            <a:ext cx="7848600" cy="457200"/>
          </a:xfrm>
        </p:spPr>
        <p:txBody>
          <a:bodyPr/>
          <a:lstStyle/>
          <a:p>
            <a:pPr eaLnBrk="1" hangingPunct="1"/>
            <a:r>
              <a:rPr lang="en-US" altLang="en-US" smtClean="0"/>
              <a:t>         Recommendations</a:t>
            </a:r>
          </a:p>
        </p:txBody>
      </p:sp>
      <p:graphicFrame>
        <p:nvGraphicFramePr>
          <p:cNvPr id="3" name="Table 2"/>
          <p:cNvGraphicFramePr>
            <a:graphicFrameLocks noGrp="1"/>
          </p:cNvGraphicFramePr>
          <p:nvPr/>
        </p:nvGraphicFramePr>
        <p:xfrm>
          <a:off x="228600" y="1397000"/>
          <a:ext cx="8763000" cy="3876677"/>
        </p:xfrm>
        <a:graphic>
          <a:graphicData uri="http://schemas.openxmlformats.org/drawingml/2006/table">
            <a:tbl>
              <a:tblPr firstRow="1" bandRow="1">
                <a:tableStyleId>{5C22544A-7EE6-4342-B048-85BDC9FD1C3A}</a:tableStyleId>
              </a:tblPr>
              <a:tblGrid>
                <a:gridCol w="4381500"/>
                <a:gridCol w="4381500"/>
              </a:tblGrid>
              <a:tr h="370901">
                <a:tc>
                  <a:txBody>
                    <a:bodyPr/>
                    <a:lstStyle/>
                    <a:p>
                      <a:pPr algn="ctr"/>
                      <a:r>
                        <a:rPr lang="en-US" sz="1800" dirty="0" smtClean="0"/>
                        <a:t>Why Treatment Fails</a:t>
                      </a:r>
                      <a:endParaRPr lang="en-US" sz="1800" dirty="0"/>
                    </a:p>
                  </a:txBody>
                  <a:tcPr marT="45727" marB="45727"/>
                </a:tc>
                <a:tc>
                  <a:txBody>
                    <a:bodyPr/>
                    <a:lstStyle/>
                    <a:p>
                      <a:pPr algn="ctr"/>
                      <a:r>
                        <a:rPr lang="en-US" sz="1800" dirty="0" smtClean="0"/>
                        <a:t>Why Treatment Works</a:t>
                      </a:r>
                      <a:endParaRPr lang="en-US" sz="1800" dirty="0"/>
                    </a:p>
                  </a:txBody>
                  <a:tcPr marT="45727" marB="45727"/>
                </a:tc>
              </a:tr>
              <a:tr h="370901">
                <a:tc>
                  <a:txBody>
                    <a:bodyPr/>
                    <a:lstStyle/>
                    <a:p>
                      <a:pPr algn="ctr"/>
                      <a:r>
                        <a:rPr lang="en-US" sz="1800" dirty="0" smtClean="0"/>
                        <a:t>Length</a:t>
                      </a:r>
                      <a:r>
                        <a:rPr lang="en-US" sz="1800" baseline="0" dirty="0" smtClean="0"/>
                        <a:t> of Stay  (Less than 90 days)</a:t>
                      </a:r>
                      <a:endParaRPr lang="en-US" sz="1800" dirty="0"/>
                    </a:p>
                  </a:txBody>
                  <a:tcPr marT="45727" marB="45727"/>
                </a:tc>
                <a:tc>
                  <a:txBody>
                    <a:bodyPr/>
                    <a:lstStyle/>
                    <a:p>
                      <a:pPr algn="ctr"/>
                      <a:r>
                        <a:rPr lang="en-US" sz="1800" dirty="0" smtClean="0"/>
                        <a:t>Length of Stay (More</a:t>
                      </a:r>
                      <a:r>
                        <a:rPr lang="en-US" sz="1800" baseline="0" dirty="0" smtClean="0"/>
                        <a:t> than 90 days)</a:t>
                      </a:r>
                      <a:endParaRPr lang="en-US" sz="1800" dirty="0"/>
                    </a:p>
                  </a:txBody>
                  <a:tcPr marT="45727" marB="45727"/>
                </a:tc>
              </a:tr>
              <a:tr h="370901">
                <a:tc>
                  <a:txBody>
                    <a:bodyPr/>
                    <a:lstStyle/>
                    <a:p>
                      <a:pPr algn="ctr"/>
                      <a:r>
                        <a:rPr lang="en-US" sz="1800" dirty="0" smtClean="0"/>
                        <a:t>Undertreating (Giving</a:t>
                      </a:r>
                      <a:r>
                        <a:rPr lang="en-US" sz="1800" baseline="0" dirty="0" smtClean="0"/>
                        <a:t> OP instead of TC)</a:t>
                      </a:r>
                      <a:endParaRPr lang="en-US" sz="1800" dirty="0"/>
                    </a:p>
                  </a:txBody>
                  <a:tcPr marT="45727" marB="45727"/>
                </a:tc>
                <a:tc>
                  <a:txBody>
                    <a:bodyPr/>
                    <a:lstStyle/>
                    <a:p>
                      <a:pPr algn="ctr"/>
                      <a:r>
                        <a:rPr lang="en-US" sz="1800" dirty="0" smtClean="0"/>
                        <a:t>Appropriate Level of Care</a:t>
                      </a:r>
                      <a:endParaRPr lang="en-US" sz="1800" dirty="0"/>
                    </a:p>
                  </a:txBody>
                  <a:tcPr marT="45727" marB="45727"/>
                </a:tc>
              </a:tr>
              <a:tr h="640185">
                <a:tc>
                  <a:txBody>
                    <a:bodyPr/>
                    <a:lstStyle/>
                    <a:p>
                      <a:pPr algn="ctr"/>
                      <a:r>
                        <a:rPr lang="en-US" sz="1800" dirty="0" smtClean="0"/>
                        <a:t>Fragmented</a:t>
                      </a:r>
                      <a:r>
                        <a:rPr lang="en-US" sz="1800" baseline="0" dirty="0" smtClean="0"/>
                        <a:t> care </a:t>
                      </a:r>
                    </a:p>
                    <a:p>
                      <a:pPr algn="ctr"/>
                      <a:r>
                        <a:rPr lang="en-US" sz="1800" baseline="0" dirty="0" smtClean="0"/>
                        <a:t>(Detox only, 12-step only)</a:t>
                      </a:r>
                      <a:endParaRPr lang="en-US" sz="1800" dirty="0"/>
                    </a:p>
                  </a:txBody>
                  <a:tcPr marT="45727" marB="45727"/>
                </a:tc>
                <a:tc>
                  <a:txBody>
                    <a:bodyPr/>
                    <a:lstStyle/>
                    <a:p>
                      <a:pPr algn="ctr"/>
                      <a:r>
                        <a:rPr lang="en-US" sz="1800" dirty="0" smtClean="0"/>
                        <a:t>Full Continuum</a:t>
                      </a:r>
                      <a:r>
                        <a:rPr lang="en-US" sz="1800" baseline="0" dirty="0" smtClean="0"/>
                        <a:t> of Care</a:t>
                      </a:r>
                      <a:endParaRPr lang="en-US" sz="1800" dirty="0"/>
                    </a:p>
                  </a:txBody>
                  <a:tcPr marT="45727" marB="45727"/>
                </a:tc>
              </a:tr>
              <a:tr h="370901">
                <a:tc>
                  <a:txBody>
                    <a:bodyPr/>
                    <a:lstStyle/>
                    <a:p>
                      <a:pPr algn="ctr"/>
                      <a:r>
                        <a:rPr lang="en-US" sz="1800" dirty="0" smtClean="0"/>
                        <a:t>Weak</a:t>
                      </a:r>
                      <a:r>
                        <a:rPr lang="en-US" sz="1800" baseline="0" dirty="0" smtClean="0"/>
                        <a:t> Enforcement of Insurance Law</a:t>
                      </a:r>
                      <a:endParaRPr lang="en-US" sz="1800" dirty="0"/>
                    </a:p>
                  </a:txBody>
                  <a:tcPr marT="45727" marB="45727"/>
                </a:tc>
                <a:tc>
                  <a:txBody>
                    <a:bodyPr/>
                    <a:lstStyle/>
                    <a:p>
                      <a:pPr algn="ctr"/>
                      <a:r>
                        <a:rPr lang="en-US" sz="1800" dirty="0" smtClean="0"/>
                        <a:t>Enforcement</a:t>
                      </a:r>
                      <a:r>
                        <a:rPr lang="en-US" sz="1800" baseline="0" dirty="0" smtClean="0"/>
                        <a:t> of State and Federal Laws</a:t>
                      </a:r>
                      <a:endParaRPr lang="en-US" sz="1800" dirty="0"/>
                    </a:p>
                  </a:txBody>
                  <a:tcPr marT="45727" marB="45727"/>
                </a:tc>
              </a:tr>
              <a:tr h="370901">
                <a:tc>
                  <a:txBody>
                    <a:bodyPr/>
                    <a:lstStyle/>
                    <a:p>
                      <a:pPr algn="ctr"/>
                      <a:r>
                        <a:rPr lang="en-US" sz="1800" dirty="0" smtClean="0"/>
                        <a:t>Medicating all Pain</a:t>
                      </a:r>
                      <a:endParaRPr lang="en-US" sz="1800" dirty="0"/>
                    </a:p>
                  </a:txBody>
                  <a:tcPr marT="45727" marB="45727"/>
                </a:tc>
                <a:tc>
                  <a:txBody>
                    <a:bodyPr/>
                    <a:lstStyle/>
                    <a:p>
                      <a:pPr algn="ctr"/>
                      <a:r>
                        <a:rPr lang="en-US" sz="1800" dirty="0" smtClean="0"/>
                        <a:t>Appropriate</a:t>
                      </a:r>
                      <a:r>
                        <a:rPr lang="en-US" sz="1800" baseline="0" dirty="0" smtClean="0"/>
                        <a:t> Prescribing</a:t>
                      </a:r>
                      <a:endParaRPr lang="en-US" sz="1800" dirty="0"/>
                    </a:p>
                  </a:txBody>
                  <a:tcPr marT="45727" marB="45727"/>
                </a:tc>
              </a:tr>
              <a:tr h="370901">
                <a:tc>
                  <a:txBody>
                    <a:bodyPr/>
                    <a:lstStyle/>
                    <a:p>
                      <a:pPr algn="ctr"/>
                      <a:r>
                        <a:rPr lang="en-US" sz="1800" dirty="0" smtClean="0"/>
                        <a:t>Stigma</a:t>
                      </a:r>
                      <a:r>
                        <a:rPr lang="en-US" sz="1800" baseline="0" dirty="0" smtClean="0"/>
                        <a:t> (Seeing individuals as “bad”)</a:t>
                      </a:r>
                      <a:endParaRPr lang="en-US" sz="1800" dirty="0"/>
                    </a:p>
                  </a:txBody>
                  <a:tcPr marT="45727" marB="45727"/>
                </a:tc>
                <a:tc>
                  <a:txBody>
                    <a:bodyPr/>
                    <a:lstStyle/>
                    <a:p>
                      <a:pPr algn="ctr"/>
                      <a:r>
                        <a:rPr lang="en-US" sz="1800" dirty="0" smtClean="0"/>
                        <a:t>Humanizing (Treating</a:t>
                      </a:r>
                      <a:r>
                        <a:rPr lang="en-US" sz="1800" baseline="0" dirty="0" smtClean="0"/>
                        <a:t> those with disease)</a:t>
                      </a:r>
                      <a:endParaRPr lang="en-US" sz="1800" dirty="0"/>
                    </a:p>
                  </a:txBody>
                  <a:tcPr marT="45727" marB="45727"/>
                </a:tc>
              </a:tr>
              <a:tr h="640185">
                <a:tc>
                  <a:txBody>
                    <a:bodyPr/>
                    <a:lstStyle/>
                    <a:p>
                      <a:pPr algn="ctr"/>
                      <a:r>
                        <a:rPr lang="en-US" sz="1800" dirty="0" smtClean="0"/>
                        <a:t>Locking up Drug</a:t>
                      </a:r>
                      <a:r>
                        <a:rPr lang="en-US" sz="1800" baseline="0" dirty="0" smtClean="0"/>
                        <a:t> Users</a:t>
                      </a:r>
                      <a:endParaRPr lang="en-US" sz="1800" dirty="0"/>
                    </a:p>
                  </a:txBody>
                  <a:tcPr marT="45727" marB="45727"/>
                </a:tc>
                <a:tc>
                  <a:txBody>
                    <a:bodyPr/>
                    <a:lstStyle/>
                    <a:p>
                      <a:pPr algn="ctr"/>
                      <a:r>
                        <a:rPr lang="en-US" sz="1800" dirty="0" smtClean="0"/>
                        <a:t>Treating those</a:t>
                      </a:r>
                      <a:r>
                        <a:rPr lang="en-US" sz="1800" baseline="0" dirty="0" smtClean="0"/>
                        <a:t> with Substance Use Disorder</a:t>
                      </a:r>
                      <a:endParaRPr lang="en-US" sz="1800" dirty="0"/>
                    </a:p>
                  </a:txBody>
                  <a:tcPr marT="45727" marB="45727"/>
                </a:tc>
              </a:tr>
              <a:tr h="370901">
                <a:tc>
                  <a:txBody>
                    <a:bodyPr/>
                    <a:lstStyle/>
                    <a:p>
                      <a:pPr algn="ctr"/>
                      <a:r>
                        <a:rPr lang="en-US" sz="1800" dirty="0" smtClean="0"/>
                        <a:t>Thinking There</a:t>
                      </a:r>
                      <a:r>
                        <a:rPr lang="en-US" sz="1800" baseline="0" dirty="0" smtClean="0"/>
                        <a:t> is a Silver Bullet</a:t>
                      </a:r>
                      <a:endParaRPr lang="en-US" sz="1800" dirty="0"/>
                    </a:p>
                  </a:txBody>
                  <a:tcPr marT="45727" marB="45727"/>
                </a:tc>
                <a:tc>
                  <a:txBody>
                    <a:bodyPr/>
                    <a:lstStyle/>
                    <a:p>
                      <a:pPr algn="ctr"/>
                      <a:r>
                        <a:rPr lang="en-US" sz="1800" dirty="0" smtClean="0"/>
                        <a:t>Clinical</a:t>
                      </a:r>
                      <a:r>
                        <a:rPr lang="en-US" sz="1800" baseline="0" dirty="0" smtClean="0"/>
                        <a:t> Integrity</a:t>
                      </a:r>
                      <a:endParaRPr lang="en-US" sz="1800" dirty="0"/>
                    </a:p>
                  </a:txBody>
                  <a:tcPr marT="45727" marB="45727"/>
                </a:tc>
              </a:tr>
            </a:tbl>
          </a:graphicData>
        </a:graphic>
      </p:graphicFrame>
      <p:sp>
        <p:nvSpPr>
          <p:cNvPr id="96292" name="TextBox 3"/>
          <p:cNvSpPr txBox="1">
            <a:spLocks noChangeArrowheads="1"/>
          </p:cNvSpPr>
          <p:nvPr/>
        </p:nvSpPr>
        <p:spPr bwMode="auto">
          <a:xfrm>
            <a:off x="1084263" y="5443538"/>
            <a:ext cx="66119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800" b="1" smtClean="0">
                <a:solidFill>
                  <a:srgbClr val="00B050"/>
                </a:solidFill>
                <a:latin typeface="Rockwell Extra Bold" pitchFamily="18" charset="0"/>
                <a:cs typeface="Arial" pitchFamily="34" charset="0"/>
              </a:rPr>
              <a:t>What Works: Clinical Integrity</a:t>
            </a:r>
          </a:p>
        </p:txBody>
      </p:sp>
    </p:spTree>
    <p:extLst>
      <p:ext uri="{BB962C8B-B14F-4D97-AF65-F5344CB8AC3E}">
        <p14:creationId xmlns:p14="http://schemas.microsoft.com/office/powerpoint/2010/main" val="137794879"/>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Content Placeholder 2"/>
          <p:cNvSpPr>
            <a:spLocks noGrp="1"/>
          </p:cNvSpPr>
          <p:nvPr>
            <p:ph idx="1"/>
          </p:nvPr>
        </p:nvSpPr>
        <p:spPr>
          <a:xfrm>
            <a:off x="381000" y="1219200"/>
            <a:ext cx="8458200" cy="4800600"/>
          </a:xfrm>
        </p:spPr>
        <p:txBody>
          <a:bodyPr anchor="ctr"/>
          <a:lstStyle/>
          <a:p>
            <a:pPr eaLnBrk="1" hangingPunct="1">
              <a:lnSpc>
                <a:spcPct val="90000"/>
              </a:lnSpc>
            </a:pPr>
            <a:r>
              <a:rPr lang="en-US" altLang="en-US" sz="2000" dirty="0" smtClean="0"/>
              <a:t>Are my programs trained in cross-system needs (criminal justice, child welfare, medical </a:t>
            </a:r>
            <a:r>
              <a:rPr lang="en-US" altLang="en-US" sz="2000" dirty="0" err="1" smtClean="0"/>
              <a:t>etc</a:t>
            </a:r>
            <a:r>
              <a:rPr lang="en-US" altLang="en-US" sz="2000" dirty="0" smtClean="0"/>
              <a:t>)?</a:t>
            </a:r>
          </a:p>
          <a:p>
            <a:pPr eaLnBrk="1" hangingPunct="1">
              <a:lnSpc>
                <a:spcPct val="90000"/>
              </a:lnSpc>
            </a:pPr>
            <a:r>
              <a:rPr lang="en-US" altLang="en-US" sz="2000" dirty="0" smtClean="0"/>
              <a:t>Are my system partner programs trained in drug and alcohol treatment?</a:t>
            </a:r>
          </a:p>
          <a:p>
            <a:pPr eaLnBrk="1" hangingPunct="1">
              <a:lnSpc>
                <a:spcPct val="90000"/>
              </a:lnSpc>
            </a:pPr>
            <a:r>
              <a:rPr lang="en-US" altLang="en-US" sz="2000" dirty="0" smtClean="0"/>
              <a:t>Are we using adequate lengths of stay or terminating based on funding?</a:t>
            </a:r>
          </a:p>
          <a:p>
            <a:pPr eaLnBrk="1" hangingPunct="1">
              <a:lnSpc>
                <a:spcPct val="90000"/>
              </a:lnSpc>
            </a:pPr>
            <a:r>
              <a:rPr lang="en-US" altLang="en-US" sz="2000" dirty="0" smtClean="0"/>
              <a:t>Are we using a continuum of care?</a:t>
            </a:r>
          </a:p>
          <a:p>
            <a:pPr eaLnBrk="1" hangingPunct="1">
              <a:lnSpc>
                <a:spcPct val="90000"/>
              </a:lnSpc>
            </a:pPr>
            <a:r>
              <a:rPr lang="en-US" altLang="en-US" sz="2000" dirty="0" smtClean="0"/>
              <a:t>Are we educating on proper prescribing practices?</a:t>
            </a:r>
          </a:p>
          <a:p>
            <a:pPr eaLnBrk="1" hangingPunct="1">
              <a:lnSpc>
                <a:spcPct val="90000"/>
              </a:lnSpc>
            </a:pPr>
            <a:r>
              <a:rPr lang="en-US" altLang="en-US" sz="2000" dirty="0" smtClean="0"/>
              <a:t>Does our county have medication take back boxes?</a:t>
            </a:r>
          </a:p>
          <a:p>
            <a:pPr eaLnBrk="1" hangingPunct="1">
              <a:lnSpc>
                <a:spcPct val="90000"/>
              </a:lnSpc>
            </a:pPr>
            <a:r>
              <a:rPr lang="en-US" altLang="en-US" sz="2000" dirty="0" smtClean="0"/>
              <a:t>Are we expanding the use of Naloxone to save overdose victims? </a:t>
            </a:r>
          </a:p>
          <a:p>
            <a:pPr eaLnBrk="1" hangingPunct="1">
              <a:lnSpc>
                <a:spcPct val="90000"/>
              </a:lnSpc>
            </a:pPr>
            <a:r>
              <a:rPr lang="en-US" altLang="en-US" sz="2000" dirty="0" smtClean="0"/>
              <a:t>Are we facilitating access to funding for needed services such as implementing the jail Medicaid project? </a:t>
            </a:r>
          </a:p>
          <a:p>
            <a:pPr eaLnBrk="1" hangingPunct="1">
              <a:lnSpc>
                <a:spcPct val="90000"/>
              </a:lnSpc>
            </a:pPr>
            <a:r>
              <a:rPr lang="en-US" altLang="en-US" sz="2000" dirty="0" smtClean="0"/>
              <a:t>Are we supporting our community efforts for prevention, to reach long term improvement.</a:t>
            </a:r>
          </a:p>
          <a:p>
            <a:pPr eaLnBrk="1" hangingPunct="1">
              <a:lnSpc>
                <a:spcPct val="90000"/>
              </a:lnSpc>
            </a:pPr>
            <a:r>
              <a:rPr lang="en-US" altLang="en-US" sz="2000" dirty="0" smtClean="0"/>
              <a:t>Are we doing SOMETHING?   Pick one and keep moving forward.</a:t>
            </a:r>
          </a:p>
        </p:txBody>
      </p:sp>
      <p:sp>
        <p:nvSpPr>
          <p:cNvPr id="97283" name="Title 1"/>
          <p:cNvSpPr>
            <a:spLocks noGrp="1"/>
          </p:cNvSpPr>
          <p:nvPr>
            <p:ph type="title"/>
          </p:nvPr>
        </p:nvSpPr>
        <p:spPr>
          <a:xfrm>
            <a:off x="685800" y="228600"/>
            <a:ext cx="7772400" cy="990600"/>
          </a:xfrm>
        </p:spPr>
        <p:txBody>
          <a:bodyPr/>
          <a:lstStyle/>
          <a:p>
            <a:pPr eaLnBrk="1" hangingPunct="1"/>
            <a:r>
              <a:rPr lang="en-US" altLang="en-US" sz="3600" dirty="0" smtClean="0">
                <a:solidFill>
                  <a:schemeClr val="bg1"/>
                </a:solidFill>
              </a:rPr>
              <a:t>What Can I Do?   10 Simple Steps</a:t>
            </a:r>
          </a:p>
        </p:txBody>
      </p:sp>
    </p:spTree>
    <p:extLst>
      <p:ext uri="{BB962C8B-B14F-4D97-AF65-F5344CB8AC3E}">
        <p14:creationId xmlns:p14="http://schemas.microsoft.com/office/powerpoint/2010/main" val="117365078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152400"/>
            <a:ext cx="8229600" cy="1143000"/>
          </a:xfrm>
        </p:spPr>
        <p:txBody>
          <a:bodyPr/>
          <a:lstStyle/>
          <a:p>
            <a:pPr algn="ctr"/>
            <a:r>
              <a:rPr lang="en-US" sz="3600" dirty="0" smtClean="0">
                <a:solidFill>
                  <a:schemeClr val="bg1"/>
                </a:solidFill>
              </a:rPr>
              <a:t>Contact Information</a:t>
            </a:r>
          </a:p>
        </p:txBody>
      </p:sp>
      <p:sp>
        <p:nvSpPr>
          <p:cNvPr id="55299" name="Content Placeholder 2"/>
          <p:cNvSpPr>
            <a:spLocks noGrp="1"/>
          </p:cNvSpPr>
          <p:nvPr>
            <p:ph idx="1"/>
          </p:nvPr>
        </p:nvSpPr>
        <p:spPr/>
        <p:txBody>
          <a:bodyPr/>
          <a:lstStyle/>
          <a:p>
            <a:pPr algn="ctr">
              <a:buFont typeface="Wingdings" pitchFamily="2" charset="2"/>
              <a:buNone/>
            </a:pPr>
            <a:endParaRPr lang="en-US" sz="3200" dirty="0" smtClean="0"/>
          </a:p>
          <a:p>
            <a:pPr algn="ctr">
              <a:buFont typeface="Wingdings" pitchFamily="2" charset="2"/>
              <a:buNone/>
            </a:pPr>
            <a:r>
              <a:rPr lang="en-US" sz="3200" dirty="0" smtClean="0"/>
              <a:t>Ken Martz, </a:t>
            </a:r>
            <a:r>
              <a:rPr lang="en-US" sz="3200" dirty="0" err="1" smtClean="0"/>
              <a:t>Psy.D</a:t>
            </a:r>
            <a:r>
              <a:rPr lang="en-US" sz="3200" dirty="0" smtClean="0"/>
              <a:t>. CAS</a:t>
            </a:r>
          </a:p>
          <a:p>
            <a:pPr algn="ctr">
              <a:buFont typeface="Wingdings" pitchFamily="2" charset="2"/>
              <a:buNone/>
            </a:pPr>
            <a:r>
              <a:rPr lang="en-US" sz="2000" dirty="0" smtClean="0"/>
              <a:t>Special Assistant to the Secretary</a:t>
            </a:r>
          </a:p>
          <a:p>
            <a:pPr algn="ctr">
              <a:buFont typeface="Wingdings" pitchFamily="2" charset="2"/>
              <a:buNone/>
            </a:pPr>
            <a:r>
              <a:rPr lang="en-US" sz="2000" dirty="0" smtClean="0"/>
              <a:t>Pennsylvania Department of Drug and Alcohol Programs</a:t>
            </a:r>
          </a:p>
          <a:p>
            <a:pPr>
              <a:buFont typeface="Wingdings" pitchFamily="2" charset="2"/>
              <a:buNone/>
            </a:pPr>
            <a:endParaRPr lang="en-US" dirty="0" smtClean="0">
              <a:hlinkClick r:id="rId3"/>
            </a:endParaRPr>
          </a:p>
          <a:p>
            <a:pPr>
              <a:buFont typeface="Wingdings" pitchFamily="2" charset="2"/>
              <a:buNone/>
            </a:pPr>
            <a:r>
              <a:rPr lang="en-US" sz="2400" dirty="0" smtClean="0"/>
              <a:t>02 Kline Village </a:t>
            </a:r>
          </a:p>
          <a:p>
            <a:pPr>
              <a:buFont typeface="Wingdings" pitchFamily="2" charset="2"/>
              <a:buNone/>
            </a:pPr>
            <a:r>
              <a:rPr lang="en-US" sz="2400" dirty="0" smtClean="0"/>
              <a:t>Harrisburg, PA 17104</a:t>
            </a:r>
            <a:endParaRPr lang="en-US" sz="2400" dirty="0" smtClean="0">
              <a:hlinkClick r:id=""/>
            </a:endParaRPr>
          </a:p>
          <a:p>
            <a:pPr>
              <a:buFont typeface="Wingdings" pitchFamily="2" charset="2"/>
              <a:buNone/>
            </a:pPr>
            <a:r>
              <a:rPr lang="en-US" sz="2400" dirty="0" smtClean="0">
                <a:hlinkClick r:id=""/>
              </a:rPr>
              <a:t>KeMartz@pa.gov</a:t>
            </a:r>
            <a:endParaRPr lang="en-US" sz="2400" dirty="0" smtClean="0"/>
          </a:p>
          <a:p>
            <a:pPr>
              <a:buFont typeface="Wingdings" pitchFamily="2" charset="2"/>
              <a:buNone/>
            </a:pPr>
            <a:r>
              <a:rPr lang="en-US" sz="2400" dirty="0" smtClean="0"/>
              <a:t>(717)783-8200</a:t>
            </a:r>
          </a:p>
          <a:p>
            <a:pPr>
              <a:buFont typeface="Wingdings" pitchFamily="2" charset="2"/>
              <a:buNone/>
            </a:pPr>
            <a:endParaRPr lang="en-US" sz="2400" dirty="0" smtClean="0"/>
          </a:p>
        </p:txBody>
      </p:sp>
      <p:sp>
        <p:nvSpPr>
          <p:cNvPr id="55300" name="Slide Number Placeholder 3"/>
          <p:cNvSpPr>
            <a:spLocks noGrp="1"/>
          </p:cNvSpPr>
          <p:nvPr>
            <p:ph type="sldNum" sz="quarter" idx="12"/>
          </p:nvPr>
        </p:nvSpPr>
        <p:spPr>
          <a:noFill/>
        </p:spPr>
        <p:txBody>
          <a:bodyPr/>
          <a:lstStyle/>
          <a:p>
            <a:fld id="{940A23A6-FDC4-4523-8311-1712FAD8CE1F}" type="slidenum">
              <a:rPr lang="en-US" smtClean="0">
                <a:solidFill>
                  <a:srgbClr val="000000"/>
                </a:solidFill>
              </a:rPr>
              <a:pPr/>
              <a:t>33</a:t>
            </a:fld>
            <a:endParaRPr lang="en-US" smtClean="0">
              <a:solidFill>
                <a:srgbClr val="000000"/>
              </a:solidFill>
            </a:endParaRPr>
          </a:p>
        </p:txBody>
      </p:sp>
    </p:spTree>
    <p:extLst>
      <p:ext uri="{BB962C8B-B14F-4D97-AF65-F5344CB8AC3E}">
        <p14:creationId xmlns:p14="http://schemas.microsoft.com/office/powerpoint/2010/main" val="759357156"/>
      </p:ext>
    </p:extLst>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01000" cy="1216025"/>
          </a:xfrm>
        </p:spPr>
        <p:txBody>
          <a:bodyPr>
            <a:normAutofit/>
          </a:bodyPr>
          <a:lstStyle/>
          <a:p>
            <a:pPr fontAlgn="auto">
              <a:spcBef>
                <a:spcPts val="0"/>
              </a:spcBef>
              <a:spcAft>
                <a:spcPts val="0"/>
              </a:spcAft>
            </a:pPr>
            <a:r>
              <a:rPr lang="en-US" sz="2400" u="sng" dirty="0">
                <a:solidFill>
                  <a:schemeClr val="bg1"/>
                </a:solidFill>
                <a:latin typeface="Constantia"/>
              </a:rPr>
              <a:t>Overview of Substance and Drug Use</a:t>
            </a:r>
          </a:p>
        </p:txBody>
      </p:sp>
      <p:sp>
        <p:nvSpPr>
          <p:cNvPr id="6" name="Rectangle 5"/>
          <p:cNvSpPr/>
          <p:nvPr/>
        </p:nvSpPr>
        <p:spPr>
          <a:xfrm>
            <a:off x="2667000" y="5334000"/>
            <a:ext cx="3665537" cy="507831"/>
          </a:xfrm>
          <a:prstGeom prst="rect">
            <a:avLst/>
          </a:prstGeom>
        </p:spPr>
        <p:txBody>
          <a:bodyPr wrap="square">
            <a:spAutoFit/>
          </a:bodyPr>
          <a:lstStyle/>
          <a:p>
            <a:pPr eaLnBrk="1" fontAlgn="auto" hangingPunct="1">
              <a:spcBef>
                <a:spcPts val="0"/>
              </a:spcBef>
              <a:spcAft>
                <a:spcPts val="0"/>
              </a:spcAft>
            </a:pPr>
            <a:r>
              <a:rPr lang="en-US" sz="900" i="1" dirty="0">
                <a:solidFill>
                  <a:srgbClr val="000000"/>
                </a:solidFill>
                <a:latin typeface="Times New Roman" pitchFamily="18" charset="0"/>
                <a:cs typeface="Times New Roman" pitchFamily="18" charset="0"/>
              </a:rPr>
              <a:t>Source: </a:t>
            </a:r>
            <a:r>
              <a:rPr lang="en-US" sz="900" dirty="0">
                <a:solidFill>
                  <a:srgbClr val="000000"/>
                </a:solidFill>
                <a:latin typeface="Times New Roman" pitchFamily="18" charset="0"/>
                <a:cs typeface="Times New Roman" pitchFamily="18" charset="0"/>
              </a:rPr>
              <a:t>Substance Abuse and Mental Health Services Administration. (2009). </a:t>
            </a:r>
            <a:r>
              <a:rPr lang="en-US" sz="900" i="1" dirty="0">
                <a:solidFill>
                  <a:srgbClr val="000000"/>
                </a:solidFill>
                <a:latin typeface="Times New Roman" pitchFamily="18" charset="0"/>
                <a:cs typeface="Times New Roman" pitchFamily="18" charset="0"/>
              </a:rPr>
              <a:t>Results From the 2008 National Survey on Drug Use and Health: National Findings </a:t>
            </a:r>
            <a:r>
              <a:rPr lang="en-US" sz="900" dirty="0" smtClean="0">
                <a:solidFill>
                  <a:srgbClr val="000000"/>
                </a:solidFill>
                <a:latin typeface="Times New Roman" pitchFamily="18" charset="0"/>
                <a:cs typeface="Times New Roman" pitchFamily="18" charset="0"/>
              </a:rPr>
              <a:t>Rockville</a:t>
            </a:r>
            <a:r>
              <a:rPr lang="en-US" sz="900" dirty="0">
                <a:solidFill>
                  <a:srgbClr val="000000"/>
                </a:solidFill>
                <a:latin typeface="Times New Roman" pitchFamily="18" charset="0"/>
                <a:cs typeface="Times New Roman" pitchFamily="18" charset="0"/>
              </a:rPr>
              <a:t>, Maryland. </a:t>
            </a:r>
            <a:endParaRPr lang="en-US" sz="900" dirty="0">
              <a:solidFill>
                <a:prstClr val="black"/>
              </a:solidFill>
              <a:latin typeface="Times New Roman" pitchFamily="18" charset="0"/>
              <a:cs typeface="Times New Roman" pitchFamily="18" charset="0"/>
            </a:endParaRPr>
          </a:p>
        </p:txBody>
      </p:sp>
      <p:sp>
        <p:nvSpPr>
          <p:cNvPr id="7" name="Rectangle 6"/>
          <p:cNvSpPr/>
          <p:nvPr/>
        </p:nvSpPr>
        <p:spPr>
          <a:xfrm>
            <a:off x="2438400" y="1447800"/>
            <a:ext cx="3323907" cy="461665"/>
          </a:xfrm>
          <a:prstGeom prst="rect">
            <a:avLst/>
          </a:prstGeom>
        </p:spPr>
        <p:txBody>
          <a:bodyPr wrap="square">
            <a:spAutoFit/>
          </a:bodyPr>
          <a:lstStyle/>
          <a:p>
            <a:pPr eaLnBrk="1" fontAlgn="auto" hangingPunct="1">
              <a:spcBef>
                <a:spcPts val="0"/>
              </a:spcBef>
              <a:spcAft>
                <a:spcPts val="0"/>
              </a:spcAft>
            </a:pPr>
            <a:r>
              <a:rPr lang="en-US" sz="1200" dirty="0">
                <a:solidFill>
                  <a:prstClr val="black"/>
                </a:solidFill>
                <a:latin typeface="Constantia"/>
              </a:rPr>
              <a:t>Past-Year Initiates for Specific Illicit Drugs Among Persons Age 12 or Older, 2008</a:t>
            </a:r>
          </a:p>
        </p:txBody>
      </p:sp>
      <p:grpSp>
        <p:nvGrpSpPr>
          <p:cNvPr id="8" name="Group 5"/>
          <p:cNvGrpSpPr>
            <a:grpSpLocks noChangeAspect="1"/>
          </p:cNvGrpSpPr>
          <p:nvPr/>
        </p:nvGrpSpPr>
        <p:grpSpPr bwMode="auto">
          <a:xfrm>
            <a:off x="1828800" y="1898349"/>
            <a:ext cx="4724400" cy="3220355"/>
            <a:chOff x="192" y="864"/>
            <a:chExt cx="2337" cy="1593"/>
          </a:xfrm>
        </p:grpSpPr>
        <p:sp>
          <p:nvSpPr>
            <p:cNvPr id="9" name="AutoShape 4"/>
            <p:cNvSpPr>
              <a:spLocks noChangeAspect="1" noChangeArrowheads="1" noTextEdit="1"/>
            </p:cNvSpPr>
            <p:nvPr/>
          </p:nvSpPr>
          <p:spPr bwMode="auto">
            <a:xfrm>
              <a:off x="192" y="864"/>
              <a:ext cx="2337" cy="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a:solidFill>
                  <a:prstClr val="black"/>
                </a:solidFill>
                <a:latin typeface="Constantia"/>
              </a:endParaRPr>
            </a:p>
          </p:txBody>
        </p:sp>
        <p:pic>
          <p:nvPicPr>
            <p:cNvPr id="10" name="Picture 6"/>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39000"/>
                      </a14:imgEffect>
                      <a14:imgEffect>
                        <a14:brightnessContrast bright="-12000"/>
                      </a14:imgEffect>
                    </a14:imgLayer>
                  </a14:imgProps>
                </a:ext>
                <a:ext uri="{28A0092B-C50C-407E-A947-70E740481C1C}">
                  <a14:useLocalDpi xmlns:a14="http://schemas.microsoft.com/office/drawing/2010/main" val="0"/>
                </a:ext>
              </a:extLst>
            </a:blip>
            <a:srcRect/>
            <a:stretch>
              <a:fillRect/>
            </a:stretch>
          </p:blipFill>
          <p:spPr bwMode="auto">
            <a:xfrm>
              <a:off x="192" y="864"/>
              <a:ext cx="2340" cy="1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36290141"/>
      </p:ext>
    </p:extLst>
  </p:cSld>
  <p:clrMapOvr>
    <a:masterClrMapping/>
  </p:clrMapOvr>
  <p:transition>
    <p:cover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descr="red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71500" y="268288"/>
            <a:ext cx="8001000" cy="838200"/>
          </a:xfrm>
        </p:spPr>
        <p:txBody>
          <a:bodyPr>
            <a:normAutofit/>
          </a:bodyPr>
          <a:lstStyle/>
          <a:p>
            <a:r>
              <a:rPr lang="en-US" sz="2400" dirty="0" smtClean="0">
                <a:solidFill>
                  <a:schemeClr val="bg1"/>
                </a:solidFill>
              </a:rPr>
              <a:t>Heroin Related Overdose Deaths in Pennsylvania</a:t>
            </a:r>
            <a:endParaRPr lang="en-US" sz="2400" dirty="0">
              <a:solidFill>
                <a:schemeClr val="bg1"/>
              </a:solidFill>
            </a:endParaRPr>
          </a:p>
        </p:txBody>
      </p:sp>
      <p:sp>
        <p:nvSpPr>
          <p:cNvPr id="3" name="Content Placeholder 2"/>
          <p:cNvSpPr>
            <a:spLocks noGrp="1"/>
          </p:cNvSpPr>
          <p:nvPr>
            <p:ph idx="1"/>
          </p:nvPr>
        </p:nvSpPr>
        <p:spPr>
          <a:xfrm>
            <a:off x="457200" y="4343400"/>
            <a:ext cx="8229600" cy="2667000"/>
          </a:xfrm>
        </p:spPr>
        <p:txBody>
          <a:bodyPr>
            <a:normAutofit fontScale="47500" lnSpcReduction="20000"/>
          </a:bodyPr>
          <a:lstStyle/>
          <a:p>
            <a:pPr marL="0" indent="0">
              <a:buNone/>
            </a:pPr>
            <a:endParaRPr lang="en-US" dirty="0"/>
          </a:p>
          <a:p>
            <a:pPr lvl="0"/>
            <a:r>
              <a:rPr lang="en-US" dirty="0"/>
              <a:t>Based on Pennsylvania Corners Association (PCA) reports in 43 counties, heroin and heroin related deaths have been on the rise for the past 5 years (PCA, 2013)</a:t>
            </a:r>
          </a:p>
          <a:p>
            <a:pPr lvl="0"/>
            <a:r>
              <a:rPr lang="en-US" dirty="0"/>
              <a:t>Between 2009 and 2013 there </a:t>
            </a:r>
            <a:r>
              <a:rPr lang="en-US" dirty="0" smtClean="0"/>
              <a:t>2,929 </a:t>
            </a:r>
            <a:r>
              <a:rPr lang="en-US" dirty="0"/>
              <a:t>heroin related overdose deaths identified by county coroners.  Of these, 490 (17%) were heroin only, while </a:t>
            </a:r>
            <a:r>
              <a:rPr lang="en-US" dirty="0" smtClean="0"/>
              <a:t>2,439 </a:t>
            </a:r>
            <a:r>
              <a:rPr lang="en-US" dirty="0"/>
              <a:t>(83%) involved multiple drugs.</a:t>
            </a:r>
            <a:endParaRPr lang="en-US" sz="2800" dirty="0"/>
          </a:p>
          <a:p>
            <a:pPr marL="0" indent="0">
              <a:buNone/>
            </a:pPr>
            <a:endParaRPr lang="en-US" dirty="0"/>
          </a:p>
          <a:p>
            <a:pPr lvl="0"/>
            <a:r>
              <a:rPr lang="en-US" dirty="0"/>
              <a:t>Other drugs commonly found along with heroin overdose include</a:t>
            </a:r>
          </a:p>
          <a:p>
            <a:pPr lvl="1"/>
            <a:r>
              <a:rPr lang="en-US" dirty="0"/>
              <a:t>Other opiates: Methadone, Oxycodone, Fentanyl, Morphine, Codeine, Tramadol</a:t>
            </a:r>
          </a:p>
          <a:p>
            <a:pPr lvl="1"/>
            <a:r>
              <a:rPr lang="en-US" dirty="0"/>
              <a:t>Other Illegal drugs: Marijuana, cocaine</a:t>
            </a:r>
          </a:p>
          <a:p>
            <a:pPr lvl="1"/>
            <a:r>
              <a:rPr lang="en-US" dirty="0"/>
              <a:t>Other sedating drugs: Alcohol, </a:t>
            </a:r>
            <a:r>
              <a:rPr lang="en-US" dirty="0" err="1"/>
              <a:t>benzodiazapines</a:t>
            </a:r>
            <a:endParaRPr lang="en-US" dirty="0"/>
          </a:p>
          <a:p>
            <a:pPr lvl="1"/>
            <a:r>
              <a:rPr lang="en-US" dirty="0"/>
              <a:t>Antidepressant medications: Prozac, </a:t>
            </a:r>
            <a:r>
              <a:rPr lang="en-US" dirty="0" err="1"/>
              <a:t>Celexa</a:t>
            </a:r>
            <a:r>
              <a:rPr lang="en-US" dirty="0"/>
              <a:t>, </a:t>
            </a:r>
            <a:r>
              <a:rPr lang="en-US" dirty="0" err="1"/>
              <a:t>Remeron</a:t>
            </a:r>
            <a:r>
              <a:rPr lang="en-US" dirty="0"/>
              <a:t>, </a:t>
            </a:r>
            <a:r>
              <a:rPr lang="en-US" dirty="0" err="1"/>
              <a:t>Trazadone</a:t>
            </a:r>
            <a:r>
              <a:rPr lang="en-US" dirty="0"/>
              <a:t>, </a:t>
            </a:r>
            <a:r>
              <a:rPr lang="en-US" dirty="0" smtClean="0"/>
              <a:t>Zoloft</a:t>
            </a:r>
          </a:p>
        </p:txBody>
      </p:sp>
      <p:graphicFrame>
        <p:nvGraphicFramePr>
          <p:cNvPr id="5" name="Chart 4"/>
          <p:cNvGraphicFramePr/>
          <p:nvPr/>
        </p:nvGraphicFramePr>
        <p:xfrm>
          <a:off x="1600200" y="1066800"/>
          <a:ext cx="5953267" cy="342018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20101302"/>
      </p:ext>
    </p:extLst>
  </p:cSld>
  <p:clrMapOvr>
    <a:masterClrMapping/>
  </p:clrMapOvr>
  <p:transition>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FDA Warning Labels</a:t>
            </a:r>
            <a:endParaRPr lang="en-US" sz="3600"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dirty="0" smtClean="0"/>
              <a:t>In September 2013 the FDA updated the warning labels on long acting opioid products. </a:t>
            </a:r>
          </a:p>
          <a:p>
            <a:pPr lvl="1"/>
            <a:r>
              <a:rPr lang="en-US" dirty="0" smtClean="0"/>
              <a:t>The new </a:t>
            </a:r>
            <a:r>
              <a:rPr lang="en-US" dirty="0"/>
              <a:t>labeling adds: "</a:t>
            </a:r>
            <a:r>
              <a:rPr lang="en-US" u="sng" dirty="0"/>
              <a:t>Because of the risks of addiction, abuse and misuse with opioids, even at recommended doses, </a:t>
            </a:r>
            <a:r>
              <a:rPr lang="en-US" dirty="0"/>
              <a:t>and because of the greater risks of overdose and death with extended-release opioid formulations, reserve [</a:t>
            </a:r>
            <a:r>
              <a:rPr lang="en-US" dirty="0" smtClean="0"/>
              <a:t>Trade name</a:t>
            </a:r>
            <a:r>
              <a:rPr lang="en-US" dirty="0"/>
              <a:t>] for use in patients for whom alternative treatment options (e.g., non-opioid analgesics or immediate-release opioids) are ineffective, not tolerated, or would be otherwise inadequate to provide sufficient management of pain."</a:t>
            </a:r>
          </a:p>
        </p:txBody>
      </p:sp>
      <p:sp>
        <p:nvSpPr>
          <p:cNvPr id="4" name="Slide Number Placeholder 3"/>
          <p:cNvSpPr>
            <a:spLocks noGrp="1"/>
          </p:cNvSpPr>
          <p:nvPr>
            <p:ph type="sldNum" sz="quarter" idx="12"/>
          </p:nvPr>
        </p:nvSpPr>
        <p:spPr/>
        <p:txBody>
          <a:bodyPr/>
          <a:lstStyle/>
          <a:p>
            <a:pPr>
              <a:defRPr/>
            </a:pPr>
            <a:fld id="{07E6C702-0018-4AC6-BB0C-F5DD700FF61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1298592128"/>
      </p:ext>
    </p:extLst>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Picture 15" descr="red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extLst>
            <a:ext uri="{909E8E84-426E-40DD-AFC4-6F175D3DCCD1}">
              <a14:hiddenFill xmlns:a14="http://schemas.microsoft.com/office/drawing/2010/main">
                <a:solidFill>
                  <a:srgbClr val="FFFFFF"/>
                </a:solidFill>
              </a14:hiddenFill>
            </a:ext>
          </a:extLst>
        </p:spPr>
      </p:pic>
      <p:sp>
        <p:nvSpPr>
          <p:cNvPr id="27650" name="Slide Number Placeholder 4"/>
          <p:cNvSpPr>
            <a:spLocks noGrp="1"/>
          </p:cNvSpPr>
          <p:nvPr>
            <p:ph type="sldNum" sz="quarter" idx="12"/>
          </p:nvPr>
        </p:nvSpPr>
        <p:spPr>
          <a:noFill/>
        </p:spPr>
        <p:txBody>
          <a:bodyPr/>
          <a:lstStyle/>
          <a:p>
            <a:fld id="{E0F4C623-D2F5-4314-B9EA-C5C2F1E4DC39}" type="slidenum">
              <a:rPr lang="en-US" smtClean="0"/>
              <a:pPr/>
              <a:t>7</a:t>
            </a:fld>
            <a:endParaRPr lang="en-US" dirty="0" smtClean="0"/>
          </a:p>
        </p:txBody>
      </p:sp>
      <p:sp>
        <p:nvSpPr>
          <p:cNvPr id="4" name="Rectangle 3"/>
          <p:cNvSpPr/>
          <p:nvPr/>
        </p:nvSpPr>
        <p:spPr>
          <a:xfrm>
            <a:off x="533400" y="1381780"/>
            <a:ext cx="4283445" cy="523220"/>
          </a:xfrm>
          <a:prstGeom prst="rect">
            <a:avLst/>
          </a:prstGeom>
          <a:noFill/>
        </p:spPr>
        <p:txBody>
          <a:bodyPr>
            <a:spAutoFit/>
          </a:bodyPr>
          <a:lstStyle/>
          <a:p>
            <a:pPr algn="ctr">
              <a:defRPr/>
            </a:pP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Prevention</a:t>
            </a:r>
          </a:p>
        </p:txBody>
      </p:sp>
      <p:sp>
        <p:nvSpPr>
          <p:cNvPr id="5" name="Rectangle 4"/>
          <p:cNvSpPr/>
          <p:nvPr/>
        </p:nvSpPr>
        <p:spPr>
          <a:xfrm>
            <a:off x="2969297" y="2510135"/>
            <a:ext cx="3279103" cy="461665"/>
          </a:xfrm>
          <a:prstGeom prst="rect">
            <a:avLst/>
          </a:prstGeom>
          <a:noFill/>
        </p:spPr>
        <p:txBody>
          <a:bodyPr wrap="none">
            <a:spAutoFit/>
          </a:bodyPr>
          <a:lstStyle/>
          <a:p>
            <a:pPr algn="ctr">
              <a:defRPr/>
            </a:pPr>
            <a:r>
              <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Outpatient Treatment</a:t>
            </a:r>
          </a:p>
        </p:txBody>
      </p:sp>
      <p:sp>
        <p:nvSpPr>
          <p:cNvPr id="6" name="Rectangle 5"/>
          <p:cNvSpPr/>
          <p:nvPr/>
        </p:nvSpPr>
        <p:spPr>
          <a:xfrm>
            <a:off x="2895600" y="3486090"/>
            <a:ext cx="3498280" cy="400110"/>
          </a:xfrm>
          <a:prstGeom prst="rect">
            <a:avLst/>
          </a:prstGeom>
          <a:noFill/>
        </p:spPr>
        <p:txBody>
          <a:bodyPr>
            <a:spAutoFit/>
          </a:bodyPr>
          <a:lstStyle/>
          <a:p>
            <a:pPr algn="ctr">
              <a:defRPr/>
            </a:pPr>
            <a:r>
              <a:rPr 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Intensive Treatment</a:t>
            </a:r>
          </a:p>
        </p:txBody>
      </p:sp>
      <p:sp>
        <p:nvSpPr>
          <p:cNvPr id="10" name="Rectangle 9"/>
          <p:cNvSpPr/>
          <p:nvPr/>
        </p:nvSpPr>
        <p:spPr>
          <a:xfrm>
            <a:off x="4343400" y="1428690"/>
            <a:ext cx="4283445" cy="400110"/>
          </a:xfrm>
          <a:prstGeom prst="rect">
            <a:avLst/>
          </a:prstGeom>
          <a:noFill/>
        </p:spPr>
        <p:txBody>
          <a:bodyPr>
            <a:spAutoFit/>
          </a:bodyPr>
          <a:lstStyle/>
          <a:p>
            <a:pPr algn="ctr">
              <a:defRPr/>
            </a:pPr>
            <a:r>
              <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(Relapse)Prevention</a:t>
            </a:r>
          </a:p>
        </p:txBody>
      </p:sp>
      <p:sp>
        <p:nvSpPr>
          <p:cNvPr id="12" name="Rectangle 2"/>
          <p:cNvSpPr txBox="1">
            <a:spLocks noRot="1" noChangeArrowheads="1"/>
          </p:cNvSpPr>
          <p:nvPr/>
        </p:nvSpPr>
        <p:spPr bwMode="auto">
          <a:xfrm>
            <a:off x="457200" y="438944"/>
            <a:ext cx="8510588" cy="685800"/>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defRPr/>
            </a:pPr>
            <a:r>
              <a:rPr lang="en-US" sz="2800" b="1" kern="0" dirty="0">
                <a:solidFill>
                  <a:schemeClr val="bg1"/>
                </a:solidFill>
                <a:effectLst>
                  <a:outerShdw blurRad="38100" dist="38100" dir="2700000" algn="tl">
                    <a:srgbClr val="000000"/>
                  </a:outerShdw>
                </a:effectLst>
                <a:latin typeface="+mn-lt"/>
              </a:rPr>
              <a:t>Progression of a Disease and Recovery</a:t>
            </a:r>
          </a:p>
        </p:txBody>
      </p:sp>
      <p:sp>
        <p:nvSpPr>
          <p:cNvPr id="27656" name="Right Arrow 12"/>
          <p:cNvSpPr>
            <a:spLocks noChangeArrowheads="1"/>
          </p:cNvSpPr>
          <p:nvPr/>
        </p:nvSpPr>
        <p:spPr bwMode="auto">
          <a:xfrm rot="2854917">
            <a:off x="242888" y="1592263"/>
            <a:ext cx="1530350" cy="711200"/>
          </a:xfrm>
          <a:prstGeom prst="rightArrow">
            <a:avLst>
              <a:gd name="adj1" fmla="val 50000"/>
              <a:gd name="adj2" fmla="val 50009"/>
            </a:avLst>
          </a:prstGeom>
          <a:solidFill>
            <a:srgbClr val="00B050"/>
          </a:solidFill>
          <a:ln w="12700" cap="sq" algn="ctr">
            <a:solidFill>
              <a:schemeClr val="tx1"/>
            </a:solidFill>
            <a:round/>
            <a:headEnd type="none" w="sm" len="sm"/>
            <a:tailEnd type="none" w="sm" len="sm"/>
          </a:ln>
        </p:spPr>
        <p:txBody>
          <a:bodyPr wrap="none"/>
          <a:lstStyle/>
          <a:p>
            <a:r>
              <a:rPr lang="en-US" sz="1600" dirty="0"/>
              <a:t>No addiction</a:t>
            </a:r>
          </a:p>
        </p:txBody>
      </p:sp>
      <p:sp>
        <p:nvSpPr>
          <p:cNvPr id="27657" name="Right Arrow 14"/>
          <p:cNvSpPr>
            <a:spLocks noChangeArrowheads="1"/>
          </p:cNvSpPr>
          <p:nvPr/>
        </p:nvSpPr>
        <p:spPr bwMode="auto">
          <a:xfrm rot="2854917">
            <a:off x="2622550" y="4130676"/>
            <a:ext cx="1622425" cy="774700"/>
          </a:xfrm>
          <a:prstGeom prst="rightArrow">
            <a:avLst>
              <a:gd name="adj1" fmla="val 50000"/>
              <a:gd name="adj2" fmla="val 49991"/>
            </a:avLst>
          </a:prstGeom>
          <a:gradFill flip="none" rotWithShape="1">
            <a:gsLst>
              <a:gs pos="0">
                <a:srgbClr val="A603AB"/>
              </a:gs>
              <a:gs pos="0">
                <a:srgbClr val="FFFF00"/>
              </a:gs>
              <a:gs pos="100000">
                <a:srgbClr val="FF0000"/>
              </a:gs>
            </a:gsLst>
            <a:path path="shape">
              <a:fillToRect l="50000" t="50000" r="50000" b="50000"/>
            </a:path>
            <a:tileRect/>
          </a:gradFill>
          <a:ln w="12700" cap="sq" algn="ctr">
            <a:solidFill>
              <a:schemeClr val="tx1"/>
            </a:solidFill>
            <a:round/>
            <a:headEnd type="none" w="sm" len="sm"/>
            <a:tailEnd type="none" w="sm" len="sm"/>
          </a:ln>
        </p:spPr>
        <p:txBody>
          <a:bodyPr wrap="none"/>
          <a:lstStyle/>
          <a:p>
            <a:r>
              <a:rPr lang="en-US" sz="1300" dirty="0"/>
              <a:t>Middle Addiction</a:t>
            </a:r>
          </a:p>
        </p:txBody>
      </p:sp>
      <p:sp>
        <p:nvSpPr>
          <p:cNvPr id="27658" name="Right Arrow 15"/>
          <p:cNvSpPr>
            <a:spLocks noChangeArrowheads="1"/>
          </p:cNvSpPr>
          <p:nvPr/>
        </p:nvSpPr>
        <p:spPr bwMode="auto">
          <a:xfrm rot="2854917">
            <a:off x="1446212" y="2898776"/>
            <a:ext cx="1590675" cy="717550"/>
          </a:xfrm>
          <a:prstGeom prst="rightArrow">
            <a:avLst>
              <a:gd name="adj1" fmla="val 50000"/>
              <a:gd name="adj2" fmla="val 50094"/>
            </a:avLst>
          </a:prstGeom>
          <a:solidFill>
            <a:srgbClr val="92D050"/>
          </a:solidFill>
          <a:ln w="12700" cap="sq" algn="ctr">
            <a:solidFill>
              <a:schemeClr val="tx1"/>
            </a:solidFill>
            <a:round/>
            <a:headEnd type="none" w="sm" len="sm"/>
            <a:tailEnd type="none" w="sm" len="sm"/>
          </a:ln>
        </p:spPr>
        <p:txBody>
          <a:bodyPr wrap="none"/>
          <a:lstStyle/>
          <a:p>
            <a:r>
              <a:rPr lang="en-US" sz="1400" dirty="0"/>
              <a:t>Early Addiction</a:t>
            </a:r>
          </a:p>
        </p:txBody>
      </p:sp>
      <p:sp>
        <p:nvSpPr>
          <p:cNvPr id="27659" name="Right Arrow 16"/>
          <p:cNvSpPr>
            <a:spLocks noChangeArrowheads="1"/>
          </p:cNvSpPr>
          <p:nvPr/>
        </p:nvSpPr>
        <p:spPr bwMode="auto">
          <a:xfrm rot="-2484747">
            <a:off x="4941888" y="4086225"/>
            <a:ext cx="1590675" cy="703263"/>
          </a:xfrm>
          <a:prstGeom prst="rightArrow">
            <a:avLst>
              <a:gd name="adj1" fmla="val 50000"/>
              <a:gd name="adj2" fmla="val 50022"/>
            </a:avLst>
          </a:prstGeom>
          <a:solidFill>
            <a:srgbClr val="00B050"/>
          </a:solidFill>
          <a:ln w="12700" cap="sq" algn="ctr">
            <a:solidFill>
              <a:schemeClr val="tx1"/>
            </a:solidFill>
            <a:round/>
            <a:headEnd type="none" w="sm" len="sm"/>
            <a:tailEnd type="none" w="sm" len="sm"/>
          </a:ln>
        </p:spPr>
        <p:txBody>
          <a:bodyPr wrap="none"/>
          <a:lstStyle/>
          <a:p>
            <a:r>
              <a:rPr lang="en-US" sz="1400" dirty="0"/>
              <a:t>Early Recovery</a:t>
            </a:r>
          </a:p>
        </p:txBody>
      </p:sp>
      <p:sp>
        <p:nvSpPr>
          <p:cNvPr id="27660" name="Right Arrow 19"/>
          <p:cNvSpPr>
            <a:spLocks noChangeArrowheads="1"/>
          </p:cNvSpPr>
          <p:nvPr/>
        </p:nvSpPr>
        <p:spPr bwMode="auto">
          <a:xfrm rot="-2484747">
            <a:off x="6213475" y="2879725"/>
            <a:ext cx="1646238" cy="746125"/>
          </a:xfrm>
          <a:prstGeom prst="rightArrow">
            <a:avLst>
              <a:gd name="adj1" fmla="val 50000"/>
              <a:gd name="adj2" fmla="val 50114"/>
            </a:avLst>
          </a:prstGeom>
          <a:solidFill>
            <a:srgbClr val="00B050"/>
          </a:solidFill>
          <a:ln w="12700" cap="sq" algn="ctr">
            <a:solidFill>
              <a:schemeClr val="tx1"/>
            </a:solidFill>
            <a:round/>
            <a:headEnd type="none" w="sm" len="sm"/>
            <a:tailEnd type="none" w="sm" len="sm"/>
          </a:ln>
        </p:spPr>
        <p:txBody>
          <a:bodyPr wrap="none"/>
          <a:lstStyle/>
          <a:p>
            <a:r>
              <a:rPr lang="en-US" sz="1400" dirty="0"/>
              <a:t>Middle Recovery</a:t>
            </a:r>
          </a:p>
        </p:txBody>
      </p:sp>
      <p:sp>
        <p:nvSpPr>
          <p:cNvPr id="27661" name="Right Arrow 20"/>
          <p:cNvSpPr>
            <a:spLocks noChangeArrowheads="1"/>
          </p:cNvSpPr>
          <p:nvPr/>
        </p:nvSpPr>
        <p:spPr bwMode="auto">
          <a:xfrm rot="-2484747">
            <a:off x="7505700" y="1724025"/>
            <a:ext cx="1598613" cy="720725"/>
          </a:xfrm>
          <a:prstGeom prst="rightArrow">
            <a:avLst>
              <a:gd name="adj1" fmla="val 50000"/>
              <a:gd name="adj2" fmla="val 50019"/>
            </a:avLst>
          </a:prstGeom>
          <a:solidFill>
            <a:srgbClr val="00B050"/>
          </a:solidFill>
          <a:ln w="12700" cap="sq" algn="ctr">
            <a:solidFill>
              <a:schemeClr val="tx1"/>
            </a:solidFill>
            <a:round/>
            <a:headEnd type="none" w="sm" len="sm"/>
            <a:tailEnd type="none" w="sm" len="sm"/>
          </a:ln>
        </p:spPr>
        <p:txBody>
          <a:bodyPr wrap="none"/>
          <a:lstStyle/>
          <a:p>
            <a:r>
              <a:rPr lang="en-US" sz="1400" dirty="0"/>
              <a:t>Late Recovery</a:t>
            </a:r>
          </a:p>
        </p:txBody>
      </p:sp>
      <p:sp>
        <p:nvSpPr>
          <p:cNvPr id="27662" name="Rounded Rectangle 21"/>
          <p:cNvSpPr>
            <a:spLocks noChangeArrowheads="1"/>
          </p:cNvSpPr>
          <p:nvPr/>
        </p:nvSpPr>
        <p:spPr bwMode="auto">
          <a:xfrm>
            <a:off x="3505200" y="5172075"/>
            <a:ext cx="2133600" cy="1295400"/>
          </a:xfrm>
          <a:prstGeom prst="roundRect">
            <a:avLst>
              <a:gd name="adj" fmla="val 16667"/>
            </a:avLst>
          </a:prstGeom>
          <a:solidFill>
            <a:srgbClr val="FF0000"/>
          </a:solidFill>
          <a:ln w="12700" cap="sq" algn="ctr">
            <a:solidFill>
              <a:schemeClr val="tx1"/>
            </a:solidFill>
            <a:round/>
            <a:headEnd type="none" w="sm" len="sm"/>
            <a:tailEnd type="none" w="sm" len="sm"/>
          </a:ln>
        </p:spPr>
        <p:txBody>
          <a:bodyPr wrap="none"/>
          <a:lstStyle/>
          <a:p>
            <a:pPr algn="ctr"/>
            <a:r>
              <a:rPr lang="en-US" dirty="0"/>
              <a:t>Late Addiction</a:t>
            </a:r>
          </a:p>
          <a:p>
            <a:pPr algn="ctr"/>
            <a:r>
              <a:rPr lang="en-US" sz="1200" dirty="0"/>
              <a:t>“Rock Bottom”, </a:t>
            </a:r>
            <a:r>
              <a:rPr lang="en-US" sz="1200" dirty="0" smtClean="0"/>
              <a:t>Arrests </a:t>
            </a:r>
            <a:endParaRPr lang="en-US" sz="1200" dirty="0"/>
          </a:p>
          <a:p>
            <a:pPr algn="ctr"/>
            <a:r>
              <a:rPr lang="en-US" sz="1200" dirty="0"/>
              <a:t>Divorce, Loss of Job</a:t>
            </a:r>
          </a:p>
          <a:p>
            <a:pPr algn="ctr"/>
            <a:r>
              <a:rPr lang="en-US" sz="1200" dirty="0"/>
              <a:t>Depression, </a:t>
            </a:r>
          </a:p>
          <a:p>
            <a:pPr algn="ctr"/>
            <a:r>
              <a:rPr lang="en-US" sz="1200" dirty="0"/>
              <a:t>Hopelessness,</a:t>
            </a:r>
          </a:p>
          <a:p>
            <a:pPr algn="ctr"/>
            <a:r>
              <a:rPr lang="en-US" sz="1200" dirty="0"/>
              <a:t>Suicide, Death</a:t>
            </a:r>
          </a:p>
          <a:p>
            <a:endParaRPr lang="en-US" sz="1400" dirty="0"/>
          </a:p>
        </p:txBody>
      </p:sp>
      <p:sp>
        <p:nvSpPr>
          <p:cNvPr id="27663" name="TextBox 22"/>
          <p:cNvSpPr txBox="1">
            <a:spLocks noChangeArrowheads="1"/>
          </p:cNvSpPr>
          <p:nvPr/>
        </p:nvSpPr>
        <p:spPr bwMode="auto">
          <a:xfrm>
            <a:off x="76200" y="2729696"/>
            <a:ext cx="3048000" cy="3416320"/>
          </a:xfrm>
          <a:prstGeom prst="rect">
            <a:avLst/>
          </a:prstGeom>
          <a:noFill/>
          <a:ln w="9525">
            <a:noFill/>
            <a:miter lim="800000"/>
            <a:headEnd/>
            <a:tailEnd/>
          </a:ln>
        </p:spPr>
        <p:txBody>
          <a:bodyPr>
            <a:spAutoFit/>
          </a:bodyPr>
          <a:lstStyle/>
          <a:p>
            <a:r>
              <a:rPr lang="en-US" sz="1200" dirty="0"/>
              <a:t>No drinking</a:t>
            </a:r>
          </a:p>
          <a:p>
            <a:r>
              <a:rPr lang="en-US" sz="1200" dirty="0"/>
              <a:t>Social drinking</a:t>
            </a:r>
          </a:p>
          <a:p>
            <a:r>
              <a:rPr lang="en-US" sz="1200" dirty="0"/>
              <a:t>Drinking feels good</a:t>
            </a:r>
          </a:p>
          <a:p>
            <a:r>
              <a:rPr lang="en-US" sz="1200" dirty="0"/>
              <a:t>    Drink to relax</a:t>
            </a:r>
          </a:p>
          <a:p>
            <a:r>
              <a:rPr lang="en-US" sz="1200" dirty="0"/>
              <a:t>     Drink to escape</a:t>
            </a:r>
          </a:p>
          <a:p>
            <a:r>
              <a:rPr lang="en-US" sz="1200" dirty="0"/>
              <a:t>   Withdrawal from friends</a:t>
            </a:r>
          </a:p>
          <a:p>
            <a:r>
              <a:rPr lang="en-US" sz="1200" dirty="0"/>
              <a:t>         First DUI</a:t>
            </a:r>
          </a:p>
          <a:p>
            <a:r>
              <a:rPr lang="en-US" sz="1200" dirty="0"/>
              <a:t>       Conflict in relationships</a:t>
            </a:r>
          </a:p>
          <a:p>
            <a:r>
              <a:rPr lang="en-US" sz="1200" dirty="0"/>
              <a:t>            Missed time from work</a:t>
            </a:r>
          </a:p>
          <a:p>
            <a:r>
              <a:rPr lang="en-US" sz="1200" dirty="0"/>
              <a:t>                    Regular drinking</a:t>
            </a:r>
          </a:p>
          <a:p>
            <a:r>
              <a:rPr lang="en-US" sz="1200" dirty="0"/>
              <a:t>          Amount of drinking increases</a:t>
            </a:r>
          </a:p>
          <a:p>
            <a:r>
              <a:rPr lang="en-US" sz="1200" dirty="0"/>
              <a:t>                Drink to stop feeling bad</a:t>
            </a:r>
          </a:p>
          <a:p>
            <a:r>
              <a:rPr lang="en-US" sz="1200" dirty="0"/>
              <a:t>               Disciplinary action at </a:t>
            </a:r>
            <a:r>
              <a:rPr lang="en-US" sz="1200" dirty="0" smtClean="0"/>
              <a:t>work Association with negative peer group</a:t>
            </a:r>
          </a:p>
          <a:p>
            <a:r>
              <a:rPr lang="en-US" sz="1200" dirty="0" smtClean="0"/>
              <a:t>   Antisocial beliefs justify behaviors</a:t>
            </a:r>
          </a:p>
          <a:p>
            <a:r>
              <a:rPr lang="en-US" sz="1200" dirty="0"/>
              <a:t> </a:t>
            </a:r>
            <a:r>
              <a:rPr lang="en-US" sz="1200" dirty="0" smtClean="0"/>
              <a:t>       Increasing health complications</a:t>
            </a:r>
          </a:p>
          <a:p>
            <a:r>
              <a:rPr lang="en-US" sz="1200" dirty="0" smtClean="0"/>
              <a:t>      Relationship isolation/ alienation</a:t>
            </a:r>
            <a:endParaRPr lang="en-US" sz="1200" dirty="0"/>
          </a:p>
          <a:p>
            <a:endParaRPr lang="en-US" sz="1200" dirty="0"/>
          </a:p>
        </p:txBody>
      </p:sp>
      <p:sp>
        <p:nvSpPr>
          <p:cNvPr id="27664" name="TextBox 23"/>
          <p:cNvSpPr txBox="1">
            <a:spLocks noChangeArrowheads="1"/>
          </p:cNvSpPr>
          <p:nvPr/>
        </p:nvSpPr>
        <p:spPr bwMode="auto">
          <a:xfrm rot="10800000" flipV="1">
            <a:off x="6019800" y="2518694"/>
            <a:ext cx="3200400" cy="3231654"/>
          </a:xfrm>
          <a:prstGeom prst="rect">
            <a:avLst/>
          </a:prstGeom>
          <a:noFill/>
          <a:ln w="9525">
            <a:noFill/>
            <a:miter lim="800000"/>
            <a:headEnd/>
            <a:tailEnd/>
          </a:ln>
        </p:spPr>
        <p:txBody>
          <a:bodyPr>
            <a:spAutoFit/>
          </a:bodyPr>
          <a:lstStyle/>
          <a:p>
            <a:endParaRPr lang="en-US" sz="1200" dirty="0"/>
          </a:p>
          <a:p>
            <a:r>
              <a:rPr lang="en-US" sz="1200" dirty="0"/>
              <a:t>                                   Give to others</a:t>
            </a:r>
          </a:p>
          <a:p>
            <a:r>
              <a:rPr lang="en-US" sz="1200" dirty="0"/>
              <a:t>                                Optimism</a:t>
            </a:r>
          </a:p>
          <a:p>
            <a:r>
              <a:rPr lang="en-US" sz="1200" dirty="0"/>
              <a:t>                             Regain job</a:t>
            </a:r>
          </a:p>
          <a:p>
            <a:r>
              <a:rPr lang="en-US" sz="1200" dirty="0"/>
              <a:t>                           Face problems </a:t>
            </a:r>
          </a:p>
          <a:p>
            <a:r>
              <a:rPr lang="en-US" sz="1200" dirty="0"/>
              <a:t>           </a:t>
            </a:r>
            <a:r>
              <a:rPr lang="en-US" sz="1200" dirty="0" smtClean="0"/>
              <a:t>             </a:t>
            </a:r>
            <a:r>
              <a:rPr lang="en-US" sz="1200" dirty="0"/>
              <a:t>Honesty</a:t>
            </a:r>
          </a:p>
          <a:p>
            <a:r>
              <a:rPr lang="en-US" sz="1200" dirty="0"/>
              <a:t>                    More relaxed</a:t>
            </a:r>
          </a:p>
          <a:p>
            <a:r>
              <a:rPr lang="en-US" sz="1200" dirty="0"/>
              <a:t>                Relationships improve</a:t>
            </a:r>
          </a:p>
          <a:p>
            <a:r>
              <a:rPr lang="en-US" sz="1200" dirty="0"/>
              <a:t>             Begin to develop trust</a:t>
            </a:r>
          </a:p>
          <a:p>
            <a:r>
              <a:rPr lang="en-US" sz="1200" dirty="0"/>
              <a:t>          Resolve legal issues</a:t>
            </a:r>
          </a:p>
          <a:p>
            <a:r>
              <a:rPr lang="en-US" sz="1200" dirty="0"/>
              <a:t>        Self respect returning</a:t>
            </a:r>
          </a:p>
          <a:p>
            <a:r>
              <a:rPr lang="en-US" sz="1200" dirty="0"/>
              <a:t>     Connect with sponsor/</a:t>
            </a:r>
          </a:p>
          <a:p>
            <a:r>
              <a:rPr lang="en-US" sz="1200" dirty="0"/>
              <a:t>             positive peer group</a:t>
            </a:r>
          </a:p>
          <a:p>
            <a:r>
              <a:rPr lang="en-US" sz="1200" dirty="0"/>
              <a:t>   Self </a:t>
            </a:r>
            <a:r>
              <a:rPr lang="en-US" sz="1200" dirty="0" smtClean="0"/>
              <a:t>examination</a:t>
            </a:r>
          </a:p>
          <a:p>
            <a:r>
              <a:rPr lang="en-US" sz="1200" dirty="0" smtClean="0"/>
              <a:t>   Medical stabilization</a:t>
            </a:r>
            <a:endParaRPr lang="en-US" sz="1200" dirty="0"/>
          </a:p>
          <a:p>
            <a:r>
              <a:rPr lang="en-US" sz="1200" dirty="0"/>
              <a:t>  Thinking begins to clear</a:t>
            </a:r>
          </a:p>
          <a:p>
            <a:r>
              <a:rPr lang="en-US" sz="1200" dirty="0"/>
              <a:t>Desire for help</a:t>
            </a:r>
          </a:p>
        </p:txBody>
      </p:sp>
    </p:spTree>
  </p:cSld>
  <p:clrMapOvr>
    <a:masterClrMapping/>
  </p:clrMapOvr>
  <p:transition>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Rot="1" noChangeArrowheads="1"/>
          </p:cNvSpPr>
          <p:nvPr>
            <p:ph type="title"/>
          </p:nvPr>
        </p:nvSpPr>
        <p:spPr/>
        <p:txBody>
          <a:bodyPr/>
          <a:lstStyle/>
          <a:p>
            <a:r>
              <a:rPr lang="en-US" smtClean="0"/>
              <a:t>Biology </a:t>
            </a:r>
            <a:br>
              <a:rPr lang="en-US" smtClean="0"/>
            </a:br>
            <a:r>
              <a:rPr lang="en-US" smtClean="0"/>
              <a:t>Example of 2 Brain pathways</a:t>
            </a:r>
          </a:p>
        </p:txBody>
      </p:sp>
      <p:sp>
        <p:nvSpPr>
          <p:cNvPr id="30722" name="Slide Number Placeholder 5"/>
          <p:cNvSpPr>
            <a:spLocks noGrp="1"/>
          </p:cNvSpPr>
          <p:nvPr>
            <p:ph type="sldNum" sz="quarter" idx="12"/>
          </p:nvPr>
        </p:nvSpPr>
        <p:spPr>
          <a:noFill/>
        </p:spPr>
        <p:txBody>
          <a:bodyPr/>
          <a:lstStyle/>
          <a:p>
            <a:fld id="{4B92F2F0-CA00-475A-A1FA-5F25AA8E99B6}" type="slidenum">
              <a:rPr lang="en-US" smtClean="0"/>
              <a:pPr/>
              <a:t>8</a:t>
            </a:fld>
            <a:endParaRPr lang="en-US" smtClean="0"/>
          </a:p>
        </p:txBody>
      </p:sp>
      <p:graphicFrame>
        <p:nvGraphicFramePr>
          <p:cNvPr id="7" name="Diagram 6"/>
          <p:cNvGraphicFramePr/>
          <p:nvPr/>
        </p:nvGraphicFramePr>
        <p:xfrm>
          <a:off x="914400" y="1625600"/>
          <a:ext cx="74676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Diagram 28"/>
          <p:cNvGraphicFramePr/>
          <p:nvPr/>
        </p:nvGraphicFramePr>
        <p:xfrm>
          <a:off x="914400" y="1625600"/>
          <a:ext cx="74676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8" name="Rectangle 2"/>
          <p:cNvSpPr>
            <a:spLocks noGrp="1" noRot="1" noChangeArrowheads="1"/>
          </p:cNvSpPr>
          <p:nvPr>
            <p:ph type="title"/>
          </p:nvPr>
        </p:nvSpPr>
        <p:spPr/>
        <p:txBody>
          <a:bodyPr/>
          <a:lstStyle/>
          <a:p>
            <a:r>
              <a:rPr lang="en-US" smtClean="0"/>
              <a:t>Biology </a:t>
            </a:r>
            <a:br>
              <a:rPr lang="en-US" smtClean="0"/>
            </a:br>
            <a:r>
              <a:rPr lang="en-US" smtClean="0"/>
              <a:t>Example of 2 Brain pathways</a:t>
            </a:r>
          </a:p>
        </p:txBody>
      </p:sp>
      <p:sp>
        <p:nvSpPr>
          <p:cNvPr id="31747" name="Slide Number Placeholder 5"/>
          <p:cNvSpPr>
            <a:spLocks noGrp="1"/>
          </p:cNvSpPr>
          <p:nvPr>
            <p:ph type="sldNum" sz="quarter" idx="12"/>
          </p:nvPr>
        </p:nvSpPr>
        <p:spPr>
          <a:noFill/>
        </p:spPr>
        <p:txBody>
          <a:bodyPr/>
          <a:lstStyle/>
          <a:p>
            <a:fld id="{C378B785-8503-4323-9633-3749D8F70FC1}" type="slidenum">
              <a:rPr lang="en-US" smtClean="0"/>
              <a:pPr/>
              <a:t>9</a:t>
            </a:fld>
            <a:endParaRPr lang="en-US" smtClean="0"/>
          </a:p>
        </p:txBody>
      </p:sp>
      <p:sp>
        <p:nvSpPr>
          <p:cNvPr id="143390" name="Line 30"/>
          <p:cNvSpPr>
            <a:spLocks noChangeShapeType="1"/>
          </p:cNvSpPr>
          <p:nvPr/>
        </p:nvSpPr>
        <p:spPr bwMode="auto">
          <a:xfrm flipH="1">
            <a:off x="2133600" y="2743200"/>
            <a:ext cx="2438400" cy="3048000"/>
          </a:xfrm>
          <a:prstGeom prst="line">
            <a:avLst/>
          </a:prstGeom>
          <a:noFill/>
          <a:ln w="57150">
            <a:solidFill>
              <a:schemeClr val="tx1"/>
            </a:solidFill>
            <a:round/>
            <a:headEnd/>
            <a:tailEnd type="triangle" w="med" len="med"/>
          </a:ln>
        </p:spPr>
        <p:txBody>
          <a:bodyPr/>
          <a:lstStyle/>
          <a:p>
            <a:endParaRPr lang="en-US"/>
          </a:p>
        </p:txBody>
      </p:sp>
      <p:sp>
        <p:nvSpPr>
          <p:cNvPr id="143391" name="Line 31"/>
          <p:cNvSpPr>
            <a:spLocks noChangeShapeType="1"/>
          </p:cNvSpPr>
          <p:nvPr/>
        </p:nvSpPr>
        <p:spPr bwMode="auto">
          <a:xfrm flipH="1">
            <a:off x="1981200" y="2819400"/>
            <a:ext cx="2438400" cy="2743200"/>
          </a:xfrm>
          <a:prstGeom prst="line">
            <a:avLst/>
          </a:prstGeom>
          <a:noFill/>
          <a:ln w="57150">
            <a:solidFill>
              <a:schemeClr val="tx1"/>
            </a:solidFill>
            <a:round/>
            <a:headEnd/>
            <a:tailEnd type="triangle" w="med" len="med"/>
          </a:ln>
        </p:spPr>
        <p:txBody>
          <a:bodyPr/>
          <a:lstStyle/>
          <a:p>
            <a:endParaRPr lang="en-US"/>
          </a:p>
        </p:txBody>
      </p:sp>
      <p:sp>
        <p:nvSpPr>
          <p:cNvPr id="143392" name="Line 32"/>
          <p:cNvSpPr>
            <a:spLocks noChangeShapeType="1"/>
          </p:cNvSpPr>
          <p:nvPr/>
        </p:nvSpPr>
        <p:spPr bwMode="auto">
          <a:xfrm flipH="1">
            <a:off x="2514600" y="2819400"/>
            <a:ext cx="1676400" cy="3048000"/>
          </a:xfrm>
          <a:prstGeom prst="line">
            <a:avLst/>
          </a:prstGeom>
          <a:noFill/>
          <a:ln w="57150">
            <a:solidFill>
              <a:schemeClr val="tx1"/>
            </a:solidFill>
            <a:round/>
            <a:headEnd/>
            <a:tailEnd type="triangle" w="med" len="med"/>
          </a:ln>
        </p:spPr>
        <p:txBody>
          <a:bodyPr/>
          <a:lstStyle/>
          <a:p>
            <a:endParaRPr lang="en-US"/>
          </a:p>
        </p:txBody>
      </p:sp>
      <p:sp>
        <p:nvSpPr>
          <p:cNvPr id="143393" name="Line 33"/>
          <p:cNvSpPr>
            <a:spLocks noChangeShapeType="1"/>
          </p:cNvSpPr>
          <p:nvPr/>
        </p:nvSpPr>
        <p:spPr bwMode="auto">
          <a:xfrm flipH="1">
            <a:off x="1676400" y="2819400"/>
            <a:ext cx="2209800" cy="2895600"/>
          </a:xfrm>
          <a:prstGeom prst="line">
            <a:avLst/>
          </a:prstGeom>
          <a:noFill/>
          <a:ln w="57150">
            <a:solidFill>
              <a:schemeClr val="tx1"/>
            </a:solidFill>
            <a:round/>
            <a:headEnd/>
            <a:tailEnd type="triangle" w="med" len="med"/>
          </a:ln>
        </p:spPr>
        <p:txBody>
          <a:bodyPr/>
          <a:lstStyle/>
          <a:p>
            <a:endParaRPr lang="en-US"/>
          </a:p>
        </p:txBody>
      </p:sp>
      <p:sp>
        <p:nvSpPr>
          <p:cNvPr id="143394" name="Line 34"/>
          <p:cNvSpPr>
            <a:spLocks noChangeShapeType="1"/>
          </p:cNvSpPr>
          <p:nvPr/>
        </p:nvSpPr>
        <p:spPr bwMode="auto">
          <a:xfrm flipH="1">
            <a:off x="1752600" y="2743200"/>
            <a:ext cx="1828800" cy="3352800"/>
          </a:xfrm>
          <a:prstGeom prst="line">
            <a:avLst/>
          </a:prstGeom>
          <a:noFill/>
          <a:ln w="57150">
            <a:solidFill>
              <a:schemeClr val="tx1"/>
            </a:solidFill>
            <a:round/>
            <a:headEnd/>
            <a:tailEnd type="triangle" w="med" len="med"/>
          </a:ln>
        </p:spPr>
        <p:txBody>
          <a:bodyPr/>
          <a:lstStyle/>
          <a:p>
            <a:endParaRPr lang="en-US"/>
          </a:p>
        </p:txBody>
      </p:sp>
      <p:sp>
        <p:nvSpPr>
          <p:cNvPr id="143395" name="Line 35"/>
          <p:cNvSpPr>
            <a:spLocks noChangeShapeType="1"/>
          </p:cNvSpPr>
          <p:nvPr/>
        </p:nvSpPr>
        <p:spPr bwMode="auto">
          <a:xfrm flipH="1">
            <a:off x="2286000" y="2743200"/>
            <a:ext cx="1447800" cy="3352800"/>
          </a:xfrm>
          <a:prstGeom prst="line">
            <a:avLst/>
          </a:prstGeom>
          <a:noFill/>
          <a:ln w="57150">
            <a:solidFill>
              <a:schemeClr val="tx1"/>
            </a:solidFill>
            <a:round/>
            <a:headEnd/>
            <a:tailEnd type="triangle" w="med" len="med"/>
          </a:ln>
        </p:spPr>
        <p:txBody>
          <a:bodyPr/>
          <a:lstStyle/>
          <a:p>
            <a:endParaRPr lang="en-US"/>
          </a:p>
        </p:txBody>
      </p:sp>
      <p:sp>
        <p:nvSpPr>
          <p:cNvPr id="143396" name="Line 36"/>
          <p:cNvSpPr>
            <a:spLocks noChangeShapeType="1"/>
          </p:cNvSpPr>
          <p:nvPr/>
        </p:nvSpPr>
        <p:spPr bwMode="auto">
          <a:xfrm flipH="1">
            <a:off x="2819400" y="2743200"/>
            <a:ext cx="685800" cy="3200400"/>
          </a:xfrm>
          <a:prstGeom prst="line">
            <a:avLst/>
          </a:prstGeom>
          <a:noFill/>
          <a:ln w="57150">
            <a:solidFill>
              <a:schemeClr val="tx1"/>
            </a:solidFill>
            <a:round/>
            <a:headEnd/>
            <a:tailEnd type="triangle" w="med" len="med"/>
          </a:ln>
        </p:spPr>
        <p:txBody>
          <a:bodyPr/>
          <a:lstStyle/>
          <a:p>
            <a:endParaRPr lang="en-US"/>
          </a:p>
        </p:txBody>
      </p:sp>
      <p:sp>
        <p:nvSpPr>
          <p:cNvPr id="143397" name="Line 37"/>
          <p:cNvSpPr>
            <a:spLocks noChangeShapeType="1"/>
          </p:cNvSpPr>
          <p:nvPr/>
        </p:nvSpPr>
        <p:spPr bwMode="auto">
          <a:xfrm flipH="1">
            <a:off x="3048000" y="2819400"/>
            <a:ext cx="304800" cy="3124200"/>
          </a:xfrm>
          <a:prstGeom prst="line">
            <a:avLst/>
          </a:prstGeom>
          <a:noFill/>
          <a:ln w="57150">
            <a:solidFill>
              <a:schemeClr val="tx1"/>
            </a:solidFill>
            <a:round/>
            <a:headEnd/>
            <a:tailEnd type="triangle" w="med" len="med"/>
          </a:ln>
        </p:spPr>
        <p:txBody>
          <a:bodyPr/>
          <a:lstStyle/>
          <a:p>
            <a:endParaRPr lang="en-US"/>
          </a:p>
        </p:txBody>
      </p:sp>
      <p:sp>
        <p:nvSpPr>
          <p:cNvPr id="143398" name="Line 38"/>
          <p:cNvSpPr>
            <a:spLocks noChangeShapeType="1"/>
          </p:cNvSpPr>
          <p:nvPr/>
        </p:nvSpPr>
        <p:spPr bwMode="auto">
          <a:xfrm>
            <a:off x="3124200" y="2819400"/>
            <a:ext cx="76200" cy="3276600"/>
          </a:xfrm>
          <a:prstGeom prst="line">
            <a:avLst/>
          </a:prstGeom>
          <a:noFill/>
          <a:ln w="57150">
            <a:solidFill>
              <a:schemeClr val="tx1"/>
            </a:solidFill>
            <a:round/>
            <a:headEnd/>
            <a:tailEnd type="triangle" w="med" len="med"/>
          </a:ln>
        </p:spPr>
        <p:txBody>
          <a:bodyPr/>
          <a:lstStyle/>
          <a:p>
            <a:endParaRPr lang="en-US"/>
          </a:p>
        </p:txBody>
      </p:sp>
      <p:sp>
        <p:nvSpPr>
          <p:cNvPr id="143399" name="Line 39"/>
          <p:cNvSpPr>
            <a:spLocks noChangeShapeType="1"/>
          </p:cNvSpPr>
          <p:nvPr/>
        </p:nvSpPr>
        <p:spPr bwMode="auto">
          <a:xfrm flipH="1">
            <a:off x="1371600" y="2895600"/>
            <a:ext cx="3200400" cy="2819400"/>
          </a:xfrm>
          <a:prstGeom prst="line">
            <a:avLst/>
          </a:prstGeom>
          <a:noFill/>
          <a:ln w="57150">
            <a:solidFill>
              <a:schemeClr val="tx1"/>
            </a:solidFill>
            <a:round/>
            <a:headEnd/>
            <a:tailEnd type="triangle" w="med" len="med"/>
          </a:ln>
        </p:spPr>
        <p:txBody>
          <a:bodyPr/>
          <a:lstStyle/>
          <a:p>
            <a:endParaRPr lang="en-US"/>
          </a:p>
        </p:txBody>
      </p:sp>
      <p:sp>
        <p:nvSpPr>
          <p:cNvPr id="143400" name="Line 40"/>
          <p:cNvSpPr>
            <a:spLocks noChangeShapeType="1"/>
          </p:cNvSpPr>
          <p:nvPr/>
        </p:nvSpPr>
        <p:spPr bwMode="auto">
          <a:xfrm flipH="1">
            <a:off x="1295400" y="2971800"/>
            <a:ext cx="3352800" cy="2971800"/>
          </a:xfrm>
          <a:prstGeom prst="line">
            <a:avLst/>
          </a:prstGeom>
          <a:noFill/>
          <a:ln w="57150">
            <a:solidFill>
              <a:schemeClr val="tx1"/>
            </a:solidFill>
            <a:round/>
            <a:headEnd/>
            <a:tailEnd type="triangle" w="med" len="med"/>
          </a:ln>
        </p:spPr>
        <p:txBody>
          <a:bodyPr/>
          <a:lstStyle/>
          <a:p>
            <a:endParaRPr lang="en-US"/>
          </a:p>
        </p:txBody>
      </p:sp>
      <p:sp>
        <p:nvSpPr>
          <p:cNvPr id="143401" name="Line 41"/>
          <p:cNvSpPr>
            <a:spLocks noChangeShapeType="1"/>
          </p:cNvSpPr>
          <p:nvPr/>
        </p:nvSpPr>
        <p:spPr bwMode="auto">
          <a:xfrm>
            <a:off x="5181600" y="2819400"/>
            <a:ext cx="1752600" cy="2590800"/>
          </a:xfrm>
          <a:prstGeom prst="line">
            <a:avLst/>
          </a:prstGeom>
          <a:noFill/>
          <a:ln w="57150">
            <a:solidFill>
              <a:schemeClr val="tx1"/>
            </a:solidFill>
            <a:round/>
            <a:headEnd/>
            <a:tailEnd type="triangle" w="med" len="med"/>
          </a:ln>
        </p:spPr>
        <p:txBody>
          <a:bodyPr/>
          <a:lstStyle/>
          <a:p>
            <a:endParaRPr lang="en-US"/>
          </a:p>
        </p:txBody>
      </p:sp>
      <p:sp>
        <p:nvSpPr>
          <p:cNvPr id="143402" name="Line 42"/>
          <p:cNvSpPr>
            <a:spLocks noChangeShapeType="1"/>
          </p:cNvSpPr>
          <p:nvPr/>
        </p:nvSpPr>
        <p:spPr bwMode="auto">
          <a:xfrm>
            <a:off x="5486400" y="2743200"/>
            <a:ext cx="1295400" cy="2971800"/>
          </a:xfrm>
          <a:prstGeom prst="line">
            <a:avLst/>
          </a:prstGeom>
          <a:noFill/>
          <a:ln w="57150">
            <a:solidFill>
              <a:schemeClr val="tx1"/>
            </a:solidFill>
            <a:round/>
            <a:headEnd/>
            <a:tailEnd type="triangle" w="med" len="med"/>
          </a:ln>
        </p:spPr>
        <p:txBody>
          <a:bodyPr/>
          <a:lstStyle/>
          <a:p>
            <a:endParaRPr lang="en-US"/>
          </a:p>
        </p:txBody>
      </p:sp>
      <p:sp>
        <p:nvSpPr>
          <p:cNvPr id="143403" name="Line 43"/>
          <p:cNvSpPr>
            <a:spLocks noChangeShapeType="1"/>
          </p:cNvSpPr>
          <p:nvPr/>
        </p:nvSpPr>
        <p:spPr bwMode="auto">
          <a:xfrm>
            <a:off x="5638800" y="2667000"/>
            <a:ext cx="990600" cy="3048000"/>
          </a:xfrm>
          <a:prstGeom prst="line">
            <a:avLst/>
          </a:prstGeom>
          <a:noFill/>
          <a:ln w="57150">
            <a:solidFill>
              <a:schemeClr val="tx1"/>
            </a:solidFill>
            <a:round/>
            <a:headEnd/>
            <a:tailEnd type="triangle" w="med" len="med"/>
          </a:ln>
        </p:spPr>
        <p:txBody>
          <a:bodyPr/>
          <a:lstStyle/>
          <a:p>
            <a:endParaRPr lang="en-US"/>
          </a:p>
        </p:txBody>
      </p:sp>
      <p:cxnSp>
        <p:nvCxnSpPr>
          <p:cNvPr id="27" name="Straight Connector 26"/>
          <p:cNvCxnSpPr>
            <a:cxnSpLocks noChangeShapeType="1"/>
          </p:cNvCxnSpPr>
          <p:nvPr/>
        </p:nvCxnSpPr>
        <p:spPr bwMode="auto">
          <a:xfrm>
            <a:off x="2895600" y="2590800"/>
            <a:ext cx="1981200" cy="457200"/>
          </a:xfrm>
          <a:prstGeom prst="line">
            <a:avLst/>
          </a:prstGeom>
          <a:noFill/>
          <a:ln w="158750" algn="ctr">
            <a:solidFill>
              <a:schemeClr val="tx1"/>
            </a:solidFill>
            <a:round/>
            <a:headEnd/>
            <a:tailEnd/>
          </a:ln>
        </p:spPr>
      </p:cxnSp>
      <p:sp>
        <p:nvSpPr>
          <p:cNvPr id="35" name="Rounded Rectangle 34"/>
          <p:cNvSpPr>
            <a:spLocks noChangeArrowheads="1"/>
          </p:cNvSpPr>
          <p:nvPr/>
        </p:nvSpPr>
        <p:spPr bwMode="auto">
          <a:xfrm>
            <a:off x="457200" y="1981200"/>
            <a:ext cx="1295400" cy="533400"/>
          </a:xfrm>
          <a:prstGeom prst="roundRect">
            <a:avLst>
              <a:gd name="adj" fmla="val 16667"/>
            </a:avLst>
          </a:prstGeom>
          <a:solidFill>
            <a:schemeClr val="accent1"/>
          </a:solidFill>
          <a:ln w="12700" cap="sq" algn="ctr">
            <a:solidFill>
              <a:schemeClr val="tx1"/>
            </a:solidFill>
            <a:round/>
            <a:headEnd type="none" w="sm" len="sm"/>
            <a:tailEnd type="none" w="sm" len="sm"/>
          </a:ln>
        </p:spPr>
        <p:txBody>
          <a:bodyPr wrap="none"/>
          <a:lstStyle/>
          <a:p>
            <a:pPr algn="ctr"/>
            <a:r>
              <a:rPr lang="en-US"/>
              <a:t>Prison</a:t>
            </a:r>
          </a:p>
        </p:txBody>
      </p:sp>
      <p:cxnSp>
        <p:nvCxnSpPr>
          <p:cNvPr id="37" name="Straight Arrow Connector 36"/>
          <p:cNvCxnSpPr>
            <a:cxnSpLocks noChangeShapeType="1"/>
          </p:cNvCxnSpPr>
          <p:nvPr/>
        </p:nvCxnSpPr>
        <p:spPr bwMode="auto">
          <a:xfrm flipH="1" flipV="1">
            <a:off x="1828800" y="2286000"/>
            <a:ext cx="1066800" cy="304800"/>
          </a:xfrm>
          <a:prstGeom prst="straightConnector1">
            <a:avLst/>
          </a:prstGeom>
          <a:noFill/>
          <a:ln w="12700" cap="sq" algn="ctr">
            <a:solidFill>
              <a:schemeClr val="tx1"/>
            </a:solidFill>
            <a:round/>
            <a:headEnd type="none" w="sm" len="sm"/>
            <a:tailEnd type="arrow" w="med" len="med"/>
          </a:ln>
        </p:spPr>
      </p:cxnSp>
    </p:spTree>
  </p:cSld>
  <p:clrMapOvr>
    <a:masterClrMapping/>
  </p:clrMapOvr>
  <p:transition>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1"/>
                                        </p:tgtEl>
                                        <p:attrNameLst>
                                          <p:attrName>style.visibility</p:attrName>
                                        </p:attrNameLst>
                                      </p:cBhvr>
                                      <p:to>
                                        <p:strVal val="visible"/>
                                      </p:to>
                                    </p:set>
                                    <p:animEffect transition="in" filter="blinds(horizontal)">
                                      <p:cBhvr>
                                        <p:cTn id="7" dur="500"/>
                                        <p:tgtEl>
                                          <p:spTgt spid="1433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90"/>
                                        </p:tgtEl>
                                        <p:attrNameLst>
                                          <p:attrName>style.visibility</p:attrName>
                                        </p:attrNameLst>
                                      </p:cBhvr>
                                      <p:to>
                                        <p:strVal val="visible"/>
                                      </p:to>
                                    </p:set>
                                    <p:animEffect transition="in" filter="blinds(horizontal)">
                                      <p:cBhvr>
                                        <p:cTn id="12" dur="500"/>
                                        <p:tgtEl>
                                          <p:spTgt spid="143390"/>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143393"/>
                                        </p:tgtEl>
                                        <p:attrNameLst>
                                          <p:attrName>style.visibility</p:attrName>
                                        </p:attrNameLst>
                                      </p:cBhvr>
                                      <p:to>
                                        <p:strVal val="visible"/>
                                      </p:to>
                                    </p:set>
                                    <p:animEffect transition="in" filter="blinds(horizontal)">
                                      <p:cBhvr>
                                        <p:cTn id="16" dur="500"/>
                                        <p:tgtEl>
                                          <p:spTgt spid="143393"/>
                                        </p:tgtEl>
                                      </p:cBhvr>
                                    </p:animEffect>
                                  </p:childTnLst>
                                </p:cTn>
                              </p:par>
                            </p:childTnLst>
                          </p:cTn>
                        </p:par>
                        <p:par>
                          <p:cTn id="17" fill="hold" nodeType="afterGroup">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143392"/>
                                        </p:tgtEl>
                                        <p:attrNameLst>
                                          <p:attrName>style.visibility</p:attrName>
                                        </p:attrNameLst>
                                      </p:cBhvr>
                                      <p:to>
                                        <p:strVal val="visible"/>
                                      </p:to>
                                    </p:set>
                                    <p:animEffect transition="in" filter="blinds(horizontal)">
                                      <p:cBhvr>
                                        <p:cTn id="20" dur="500"/>
                                        <p:tgtEl>
                                          <p:spTgt spid="143392"/>
                                        </p:tgtEl>
                                      </p:cBhvr>
                                    </p:animEffect>
                                  </p:childTnLst>
                                </p:cTn>
                              </p:par>
                            </p:childTnLst>
                          </p:cTn>
                        </p:par>
                        <p:par>
                          <p:cTn id="21" fill="hold" nodeType="afterGroup">
                            <p:stCondLst>
                              <p:cond delay="1500"/>
                            </p:stCondLst>
                            <p:childTnLst>
                              <p:par>
                                <p:cTn id="22" presetID="3" presetClass="entr" presetSubtype="10" fill="hold" grpId="0" nodeType="afterEffect">
                                  <p:stCondLst>
                                    <p:cond delay="0"/>
                                  </p:stCondLst>
                                  <p:childTnLst>
                                    <p:set>
                                      <p:cBhvr>
                                        <p:cTn id="23" dur="1" fill="hold">
                                          <p:stCondLst>
                                            <p:cond delay="0"/>
                                          </p:stCondLst>
                                        </p:cTn>
                                        <p:tgtEl>
                                          <p:spTgt spid="143395"/>
                                        </p:tgtEl>
                                        <p:attrNameLst>
                                          <p:attrName>style.visibility</p:attrName>
                                        </p:attrNameLst>
                                      </p:cBhvr>
                                      <p:to>
                                        <p:strVal val="visible"/>
                                      </p:to>
                                    </p:set>
                                    <p:animEffect transition="in" filter="blinds(horizontal)">
                                      <p:cBhvr>
                                        <p:cTn id="24" dur="500"/>
                                        <p:tgtEl>
                                          <p:spTgt spid="143395"/>
                                        </p:tgtEl>
                                      </p:cBhvr>
                                    </p:animEffect>
                                  </p:childTnLst>
                                </p:cTn>
                              </p:par>
                            </p:childTnLst>
                          </p:cTn>
                        </p:par>
                        <p:par>
                          <p:cTn id="25" fill="hold" nodeType="afterGroup">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143394"/>
                                        </p:tgtEl>
                                        <p:attrNameLst>
                                          <p:attrName>style.visibility</p:attrName>
                                        </p:attrNameLst>
                                      </p:cBhvr>
                                      <p:to>
                                        <p:strVal val="visible"/>
                                      </p:to>
                                    </p:set>
                                    <p:animEffect transition="in" filter="blinds(horizontal)">
                                      <p:cBhvr>
                                        <p:cTn id="28" dur="500"/>
                                        <p:tgtEl>
                                          <p:spTgt spid="143394"/>
                                        </p:tgtEl>
                                      </p:cBhvr>
                                    </p:animEffect>
                                  </p:childTnLst>
                                </p:cTn>
                              </p:par>
                            </p:childTnLst>
                          </p:cTn>
                        </p:par>
                        <p:par>
                          <p:cTn id="29" fill="hold" nodeType="afterGroup">
                            <p:stCondLst>
                              <p:cond delay="2500"/>
                            </p:stCondLst>
                            <p:childTnLst>
                              <p:par>
                                <p:cTn id="30" presetID="3" presetClass="entr" presetSubtype="10" fill="hold" grpId="0" nodeType="afterEffect">
                                  <p:stCondLst>
                                    <p:cond delay="0"/>
                                  </p:stCondLst>
                                  <p:childTnLst>
                                    <p:set>
                                      <p:cBhvr>
                                        <p:cTn id="31" dur="1" fill="hold">
                                          <p:stCondLst>
                                            <p:cond delay="0"/>
                                          </p:stCondLst>
                                        </p:cTn>
                                        <p:tgtEl>
                                          <p:spTgt spid="143398"/>
                                        </p:tgtEl>
                                        <p:attrNameLst>
                                          <p:attrName>style.visibility</p:attrName>
                                        </p:attrNameLst>
                                      </p:cBhvr>
                                      <p:to>
                                        <p:strVal val="visible"/>
                                      </p:to>
                                    </p:set>
                                    <p:animEffect transition="in" filter="blinds(horizontal)">
                                      <p:cBhvr>
                                        <p:cTn id="32" dur="500"/>
                                        <p:tgtEl>
                                          <p:spTgt spid="143398"/>
                                        </p:tgtEl>
                                      </p:cBhvr>
                                    </p:animEffect>
                                  </p:childTnLst>
                                </p:cTn>
                              </p:par>
                            </p:childTnLst>
                          </p:cTn>
                        </p:par>
                        <p:par>
                          <p:cTn id="33" fill="hold" nodeType="afterGroup">
                            <p:stCondLst>
                              <p:cond delay="3000"/>
                            </p:stCondLst>
                            <p:childTnLst>
                              <p:par>
                                <p:cTn id="34" presetID="3" presetClass="entr" presetSubtype="10" fill="hold" grpId="0" nodeType="afterEffect">
                                  <p:stCondLst>
                                    <p:cond delay="0"/>
                                  </p:stCondLst>
                                  <p:childTnLst>
                                    <p:set>
                                      <p:cBhvr>
                                        <p:cTn id="35" dur="1" fill="hold">
                                          <p:stCondLst>
                                            <p:cond delay="0"/>
                                          </p:stCondLst>
                                        </p:cTn>
                                        <p:tgtEl>
                                          <p:spTgt spid="143397"/>
                                        </p:tgtEl>
                                        <p:attrNameLst>
                                          <p:attrName>style.visibility</p:attrName>
                                        </p:attrNameLst>
                                      </p:cBhvr>
                                      <p:to>
                                        <p:strVal val="visible"/>
                                      </p:to>
                                    </p:set>
                                    <p:animEffect transition="in" filter="blinds(horizontal)">
                                      <p:cBhvr>
                                        <p:cTn id="36" dur="500"/>
                                        <p:tgtEl>
                                          <p:spTgt spid="143397"/>
                                        </p:tgtEl>
                                      </p:cBhvr>
                                    </p:animEffect>
                                  </p:childTnLst>
                                </p:cTn>
                              </p:par>
                            </p:childTnLst>
                          </p:cTn>
                        </p:par>
                        <p:par>
                          <p:cTn id="37" fill="hold" nodeType="afterGroup">
                            <p:stCondLst>
                              <p:cond delay="3500"/>
                            </p:stCondLst>
                            <p:childTnLst>
                              <p:par>
                                <p:cTn id="38" presetID="3" presetClass="entr" presetSubtype="10" fill="hold" grpId="0" nodeType="afterEffect">
                                  <p:stCondLst>
                                    <p:cond delay="0"/>
                                  </p:stCondLst>
                                  <p:childTnLst>
                                    <p:set>
                                      <p:cBhvr>
                                        <p:cTn id="39" dur="1" fill="hold">
                                          <p:stCondLst>
                                            <p:cond delay="0"/>
                                          </p:stCondLst>
                                        </p:cTn>
                                        <p:tgtEl>
                                          <p:spTgt spid="143400"/>
                                        </p:tgtEl>
                                        <p:attrNameLst>
                                          <p:attrName>style.visibility</p:attrName>
                                        </p:attrNameLst>
                                      </p:cBhvr>
                                      <p:to>
                                        <p:strVal val="visible"/>
                                      </p:to>
                                    </p:set>
                                    <p:animEffect transition="in" filter="blinds(horizontal)">
                                      <p:cBhvr>
                                        <p:cTn id="40" dur="500"/>
                                        <p:tgtEl>
                                          <p:spTgt spid="143400"/>
                                        </p:tgtEl>
                                      </p:cBhvr>
                                    </p:animEffect>
                                  </p:childTnLst>
                                </p:cTn>
                              </p:par>
                            </p:childTnLst>
                          </p:cTn>
                        </p:par>
                        <p:par>
                          <p:cTn id="41" fill="hold" nodeType="afterGroup">
                            <p:stCondLst>
                              <p:cond delay="4000"/>
                            </p:stCondLst>
                            <p:childTnLst>
                              <p:par>
                                <p:cTn id="42" presetID="3" presetClass="entr" presetSubtype="10" fill="hold" grpId="0" nodeType="afterEffect">
                                  <p:stCondLst>
                                    <p:cond delay="0"/>
                                  </p:stCondLst>
                                  <p:childTnLst>
                                    <p:set>
                                      <p:cBhvr>
                                        <p:cTn id="43" dur="1" fill="hold">
                                          <p:stCondLst>
                                            <p:cond delay="0"/>
                                          </p:stCondLst>
                                        </p:cTn>
                                        <p:tgtEl>
                                          <p:spTgt spid="143399"/>
                                        </p:tgtEl>
                                        <p:attrNameLst>
                                          <p:attrName>style.visibility</p:attrName>
                                        </p:attrNameLst>
                                      </p:cBhvr>
                                      <p:to>
                                        <p:strVal val="visible"/>
                                      </p:to>
                                    </p:set>
                                    <p:animEffect transition="in" filter="blinds(horizontal)">
                                      <p:cBhvr>
                                        <p:cTn id="44" dur="500"/>
                                        <p:tgtEl>
                                          <p:spTgt spid="143399"/>
                                        </p:tgtEl>
                                      </p:cBhvr>
                                    </p:animEffect>
                                  </p:childTnLst>
                                </p:cTn>
                              </p:par>
                            </p:childTnLst>
                          </p:cTn>
                        </p:par>
                        <p:par>
                          <p:cTn id="45" fill="hold" nodeType="afterGroup">
                            <p:stCondLst>
                              <p:cond delay="4500"/>
                            </p:stCondLst>
                            <p:childTnLst>
                              <p:par>
                                <p:cTn id="46" presetID="3" presetClass="entr" presetSubtype="10" fill="hold" grpId="0" nodeType="afterEffect">
                                  <p:stCondLst>
                                    <p:cond delay="0"/>
                                  </p:stCondLst>
                                  <p:childTnLst>
                                    <p:set>
                                      <p:cBhvr>
                                        <p:cTn id="47" dur="1" fill="hold">
                                          <p:stCondLst>
                                            <p:cond delay="0"/>
                                          </p:stCondLst>
                                        </p:cTn>
                                        <p:tgtEl>
                                          <p:spTgt spid="143396"/>
                                        </p:tgtEl>
                                        <p:attrNameLst>
                                          <p:attrName>style.visibility</p:attrName>
                                        </p:attrNameLst>
                                      </p:cBhvr>
                                      <p:to>
                                        <p:strVal val="visible"/>
                                      </p:to>
                                    </p:set>
                                    <p:animEffect transition="in" filter="blinds(horizontal)">
                                      <p:cBhvr>
                                        <p:cTn id="48" dur="500"/>
                                        <p:tgtEl>
                                          <p:spTgt spid="14339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blinds(horizontal)">
                                      <p:cBhvr>
                                        <p:cTn id="53" dur="500"/>
                                        <p:tgtEl>
                                          <p:spTgt spid="2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43403"/>
                                        </p:tgtEl>
                                        <p:attrNameLst>
                                          <p:attrName>style.visibility</p:attrName>
                                        </p:attrNameLst>
                                      </p:cBhvr>
                                      <p:to>
                                        <p:strVal val="visible"/>
                                      </p:to>
                                    </p:set>
                                    <p:animEffect transition="in" filter="blinds(horizontal)">
                                      <p:cBhvr>
                                        <p:cTn id="58" dur="500"/>
                                        <p:tgtEl>
                                          <p:spTgt spid="143403"/>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43402"/>
                                        </p:tgtEl>
                                        <p:attrNameLst>
                                          <p:attrName>style.visibility</p:attrName>
                                        </p:attrNameLst>
                                      </p:cBhvr>
                                      <p:to>
                                        <p:strVal val="visible"/>
                                      </p:to>
                                    </p:set>
                                    <p:animEffect transition="in" filter="blinds(horizontal)">
                                      <p:cBhvr>
                                        <p:cTn id="61" dur="500"/>
                                        <p:tgtEl>
                                          <p:spTgt spid="143402"/>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143401"/>
                                        </p:tgtEl>
                                        <p:attrNameLst>
                                          <p:attrName>style.visibility</p:attrName>
                                        </p:attrNameLst>
                                      </p:cBhvr>
                                      <p:to>
                                        <p:strVal val="visible"/>
                                      </p:to>
                                    </p:set>
                                    <p:animEffect transition="in" filter="blinds(horizontal)">
                                      <p:cBhvr>
                                        <p:cTn id="64" dur="500"/>
                                        <p:tgtEl>
                                          <p:spTgt spid="14340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blinds(horizontal)">
                                      <p:cBhvr>
                                        <p:cTn id="69" dur="500"/>
                                        <p:tgtEl>
                                          <p:spTgt spid="35"/>
                                        </p:tgtEl>
                                      </p:cBhvr>
                                    </p:animEffect>
                                  </p:childTnLst>
                                </p:cTn>
                              </p:par>
                              <p:par>
                                <p:cTn id="70" presetID="3" presetClass="entr" presetSubtype="10" fill="hold" nodeType="with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blinds(horizontal)">
                                      <p:cBhvr>
                                        <p:cTn id="72" dur="500"/>
                                        <p:tgtEl>
                                          <p:spTgt spid="37"/>
                                        </p:tgtEl>
                                      </p:cBhvr>
                                    </p:animEffect>
                                  </p:childTnLst>
                                </p:cTn>
                              </p:par>
                              <p:par>
                                <p:cTn id="73" presetID="3" presetClass="exit" presetSubtype="10" fill="hold" grpId="1" nodeType="withEffect">
                                  <p:stCondLst>
                                    <p:cond delay="0"/>
                                  </p:stCondLst>
                                  <p:childTnLst>
                                    <p:animEffect transition="out" filter="blinds(horizontal)">
                                      <p:cBhvr>
                                        <p:cTn id="74" dur="500"/>
                                        <p:tgtEl>
                                          <p:spTgt spid="143402"/>
                                        </p:tgtEl>
                                      </p:cBhvr>
                                    </p:animEffect>
                                    <p:set>
                                      <p:cBhvr>
                                        <p:cTn id="75" dur="1" fill="hold">
                                          <p:stCondLst>
                                            <p:cond delay="499"/>
                                          </p:stCondLst>
                                        </p:cTn>
                                        <p:tgtEl>
                                          <p:spTgt spid="143402"/>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143401"/>
                                        </p:tgtEl>
                                      </p:cBhvr>
                                    </p:animEffect>
                                    <p:set>
                                      <p:cBhvr>
                                        <p:cTn id="78" dur="1" fill="hold">
                                          <p:stCondLst>
                                            <p:cond delay="499"/>
                                          </p:stCondLst>
                                        </p:cTn>
                                        <p:tgtEl>
                                          <p:spTgt spid="143401"/>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143403"/>
                                        </p:tgtEl>
                                      </p:cBhvr>
                                    </p:animEffect>
                                    <p:set>
                                      <p:cBhvr>
                                        <p:cTn id="81" dur="1" fill="hold">
                                          <p:stCondLst>
                                            <p:cond delay="499"/>
                                          </p:stCondLst>
                                        </p:cTn>
                                        <p:tgtEl>
                                          <p:spTgt spid="143403"/>
                                        </p:tgtEl>
                                        <p:attrNameLst>
                                          <p:attrName>style.visibility</p:attrName>
                                        </p:attrNameLst>
                                      </p:cBhvr>
                                      <p:to>
                                        <p:strVal val="hidden"/>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3" presetClass="exit" presetSubtype="10" fill="hold" grpId="1" nodeType="clickEffect">
                                  <p:stCondLst>
                                    <p:cond delay="0"/>
                                  </p:stCondLst>
                                  <p:childTnLst>
                                    <p:animEffect transition="out" filter="blinds(horizontal)">
                                      <p:cBhvr>
                                        <p:cTn id="85" dur="500"/>
                                        <p:tgtEl>
                                          <p:spTgt spid="143398"/>
                                        </p:tgtEl>
                                      </p:cBhvr>
                                    </p:animEffect>
                                    <p:set>
                                      <p:cBhvr>
                                        <p:cTn id="86" dur="1" fill="hold">
                                          <p:stCondLst>
                                            <p:cond delay="499"/>
                                          </p:stCondLst>
                                        </p:cTn>
                                        <p:tgtEl>
                                          <p:spTgt spid="143398"/>
                                        </p:tgtEl>
                                        <p:attrNameLst>
                                          <p:attrName>style.visibility</p:attrName>
                                        </p:attrNameLst>
                                      </p:cBhvr>
                                      <p:to>
                                        <p:strVal val="hidden"/>
                                      </p:to>
                                    </p:set>
                                  </p:childTnLst>
                                </p:cTn>
                              </p:par>
                              <p:par>
                                <p:cTn id="87" presetID="3" presetClass="exit" presetSubtype="10" fill="hold" grpId="1" nodeType="withEffect">
                                  <p:stCondLst>
                                    <p:cond delay="0"/>
                                  </p:stCondLst>
                                  <p:childTnLst>
                                    <p:animEffect transition="out" filter="blinds(horizontal)">
                                      <p:cBhvr>
                                        <p:cTn id="88" dur="500"/>
                                        <p:tgtEl>
                                          <p:spTgt spid="143397"/>
                                        </p:tgtEl>
                                      </p:cBhvr>
                                    </p:animEffect>
                                    <p:set>
                                      <p:cBhvr>
                                        <p:cTn id="89" dur="1" fill="hold">
                                          <p:stCondLst>
                                            <p:cond delay="499"/>
                                          </p:stCondLst>
                                        </p:cTn>
                                        <p:tgtEl>
                                          <p:spTgt spid="143397"/>
                                        </p:tgtEl>
                                        <p:attrNameLst>
                                          <p:attrName>style.visibility</p:attrName>
                                        </p:attrNameLst>
                                      </p:cBhvr>
                                      <p:to>
                                        <p:strVal val="hidden"/>
                                      </p:to>
                                    </p:set>
                                  </p:childTnLst>
                                </p:cTn>
                              </p:par>
                              <p:par>
                                <p:cTn id="90" presetID="3" presetClass="exit" presetSubtype="10" fill="hold" grpId="1" nodeType="withEffect">
                                  <p:stCondLst>
                                    <p:cond delay="0"/>
                                  </p:stCondLst>
                                  <p:childTnLst>
                                    <p:animEffect transition="out" filter="blinds(horizontal)">
                                      <p:cBhvr>
                                        <p:cTn id="91" dur="500"/>
                                        <p:tgtEl>
                                          <p:spTgt spid="143396"/>
                                        </p:tgtEl>
                                      </p:cBhvr>
                                    </p:animEffect>
                                    <p:set>
                                      <p:cBhvr>
                                        <p:cTn id="92" dur="1" fill="hold">
                                          <p:stCondLst>
                                            <p:cond delay="499"/>
                                          </p:stCondLst>
                                        </p:cTn>
                                        <p:tgtEl>
                                          <p:spTgt spid="143396"/>
                                        </p:tgtEl>
                                        <p:attrNameLst>
                                          <p:attrName>style.visibility</p:attrName>
                                        </p:attrNameLst>
                                      </p:cBhvr>
                                      <p:to>
                                        <p:strVal val="hidden"/>
                                      </p:to>
                                    </p:set>
                                  </p:childTnLst>
                                </p:cTn>
                              </p:par>
                              <p:par>
                                <p:cTn id="93" presetID="3" presetClass="exit" presetSubtype="10" fill="hold" grpId="1" nodeType="withEffect">
                                  <p:stCondLst>
                                    <p:cond delay="0"/>
                                  </p:stCondLst>
                                  <p:childTnLst>
                                    <p:animEffect transition="out" filter="blinds(horizontal)">
                                      <p:cBhvr>
                                        <p:cTn id="94" dur="500"/>
                                        <p:tgtEl>
                                          <p:spTgt spid="143392"/>
                                        </p:tgtEl>
                                      </p:cBhvr>
                                    </p:animEffect>
                                    <p:set>
                                      <p:cBhvr>
                                        <p:cTn id="95" dur="1" fill="hold">
                                          <p:stCondLst>
                                            <p:cond delay="499"/>
                                          </p:stCondLst>
                                        </p:cTn>
                                        <p:tgtEl>
                                          <p:spTgt spid="143392"/>
                                        </p:tgtEl>
                                        <p:attrNameLst>
                                          <p:attrName>style.visibility</p:attrName>
                                        </p:attrNameLst>
                                      </p:cBhvr>
                                      <p:to>
                                        <p:strVal val="hidden"/>
                                      </p:to>
                                    </p:set>
                                  </p:childTnLst>
                                </p:cTn>
                              </p:par>
                              <p:par>
                                <p:cTn id="96" presetID="3" presetClass="exit" presetSubtype="10" fill="hold" grpId="1" nodeType="withEffect">
                                  <p:stCondLst>
                                    <p:cond delay="0"/>
                                  </p:stCondLst>
                                  <p:childTnLst>
                                    <p:animEffect transition="out" filter="blinds(horizontal)">
                                      <p:cBhvr>
                                        <p:cTn id="97" dur="500"/>
                                        <p:tgtEl>
                                          <p:spTgt spid="143395"/>
                                        </p:tgtEl>
                                      </p:cBhvr>
                                    </p:animEffect>
                                    <p:set>
                                      <p:cBhvr>
                                        <p:cTn id="98" dur="1" fill="hold">
                                          <p:stCondLst>
                                            <p:cond delay="499"/>
                                          </p:stCondLst>
                                        </p:cTn>
                                        <p:tgtEl>
                                          <p:spTgt spid="143395"/>
                                        </p:tgtEl>
                                        <p:attrNameLst>
                                          <p:attrName>style.visibility</p:attrName>
                                        </p:attrNameLst>
                                      </p:cBhvr>
                                      <p:to>
                                        <p:strVal val="hidden"/>
                                      </p:to>
                                    </p:set>
                                  </p:childTnLst>
                                </p:cTn>
                              </p:par>
                              <p:par>
                                <p:cTn id="99" presetID="3" presetClass="exit" presetSubtype="10" fill="hold" grpId="1" nodeType="withEffect">
                                  <p:stCondLst>
                                    <p:cond delay="0"/>
                                  </p:stCondLst>
                                  <p:childTnLst>
                                    <p:animEffect transition="out" filter="blinds(horizontal)">
                                      <p:cBhvr>
                                        <p:cTn id="100" dur="500"/>
                                        <p:tgtEl>
                                          <p:spTgt spid="143390"/>
                                        </p:tgtEl>
                                      </p:cBhvr>
                                    </p:animEffect>
                                    <p:set>
                                      <p:cBhvr>
                                        <p:cTn id="101" dur="1" fill="hold">
                                          <p:stCondLst>
                                            <p:cond delay="499"/>
                                          </p:stCondLst>
                                        </p:cTn>
                                        <p:tgtEl>
                                          <p:spTgt spid="143390"/>
                                        </p:tgtEl>
                                        <p:attrNameLst>
                                          <p:attrName>style.visibility</p:attrName>
                                        </p:attrNameLst>
                                      </p:cBhvr>
                                      <p:to>
                                        <p:strVal val="hidden"/>
                                      </p:to>
                                    </p:set>
                                  </p:childTnLst>
                                </p:cTn>
                              </p:par>
                              <p:par>
                                <p:cTn id="102" presetID="3" presetClass="exit" presetSubtype="10" fill="hold" grpId="1" nodeType="withEffect">
                                  <p:stCondLst>
                                    <p:cond delay="0"/>
                                  </p:stCondLst>
                                  <p:childTnLst>
                                    <p:animEffect transition="out" filter="blinds(horizontal)">
                                      <p:cBhvr>
                                        <p:cTn id="103" dur="500"/>
                                        <p:tgtEl>
                                          <p:spTgt spid="143394"/>
                                        </p:tgtEl>
                                      </p:cBhvr>
                                    </p:animEffect>
                                    <p:set>
                                      <p:cBhvr>
                                        <p:cTn id="104" dur="1" fill="hold">
                                          <p:stCondLst>
                                            <p:cond delay="499"/>
                                          </p:stCondLst>
                                        </p:cTn>
                                        <p:tgtEl>
                                          <p:spTgt spid="143394"/>
                                        </p:tgtEl>
                                        <p:attrNameLst>
                                          <p:attrName>style.visibility</p:attrName>
                                        </p:attrNameLst>
                                      </p:cBhvr>
                                      <p:to>
                                        <p:strVal val="hidden"/>
                                      </p:to>
                                    </p:set>
                                  </p:childTnLst>
                                </p:cTn>
                              </p:par>
                              <p:par>
                                <p:cTn id="105" presetID="3" presetClass="exit" presetSubtype="10" fill="hold" grpId="1" nodeType="withEffect">
                                  <p:stCondLst>
                                    <p:cond delay="0"/>
                                  </p:stCondLst>
                                  <p:childTnLst>
                                    <p:animEffect transition="out" filter="blinds(horizontal)">
                                      <p:cBhvr>
                                        <p:cTn id="106" dur="500"/>
                                        <p:tgtEl>
                                          <p:spTgt spid="143391"/>
                                        </p:tgtEl>
                                      </p:cBhvr>
                                    </p:animEffect>
                                    <p:set>
                                      <p:cBhvr>
                                        <p:cTn id="107" dur="1" fill="hold">
                                          <p:stCondLst>
                                            <p:cond delay="499"/>
                                          </p:stCondLst>
                                        </p:cTn>
                                        <p:tgtEl>
                                          <p:spTgt spid="143391"/>
                                        </p:tgtEl>
                                        <p:attrNameLst>
                                          <p:attrName>style.visibility</p:attrName>
                                        </p:attrNameLst>
                                      </p:cBhvr>
                                      <p:to>
                                        <p:strVal val="hidden"/>
                                      </p:to>
                                    </p:set>
                                  </p:childTnLst>
                                </p:cTn>
                              </p:par>
                              <p:par>
                                <p:cTn id="108" presetID="3" presetClass="exit" presetSubtype="10" fill="hold" grpId="1" nodeType="withEffect">
                                  <p:stCondLst>
                                    <p:cond delay="0"/>
                                  </p:stCondLst>
                                  <p:childTnLst>
                                    <p:animEffect transition="out" filter="blinds(horizontal)">
                                      <p:cBhvr>
                                        <p:cTn id="109" dur="500"/>
                                        <p:tgtEl>
                                          <p:spTgt spid="143393"/>
                                        </p:tgtEl>
                                      </p:cBhvr>
                                    </p:animEffect>
                                    <p:set>
                                      <p:cBhvr>
                                        <p:cTn id="110" dur="1" fill="hold">
                                          <p:stCondLst>
                                            <p:cond delay="499"/>
                                          </p:stCondLst>
                                        </p:cTn>
                                        <p:tgtEl>
                                          <p:spTgt spid="143393"/>
                                        </p:tgtEl>
                                        <p:attrNameLst>
                                          <p:attrName>style.visibility</p:attrName>
                                        </p:attrNameLst>
                                      </p:cBhvr>
                                      <p:to>
                                        <p:strVal val="hidden"/>
                                      </p:to>
                                    </p:set>
                                  </p:childTnLst>
                                </p:cTn>
                              </p:par>
                              <p:par>
                                <p:cTn id="111" presetID="3" presetClass="exit" presetSubtype="10" fill="hold" grpId="1" nodeType="withEffect">
                                  <p:stCondLst>
                                    <p:cond delay="0"/>
                                  </p:stCondLst>
                                  <p:childTnLst>
                                    <p:animEffect transition="out" filter="blinds(horizontal)">
                                      <p:cBhvr>
                                        <p:cTn id="112" dur="500"/>
                                        <p:tgtEl>
                                          <p:spTgt spid="143400"/>
                                        </p:tgtEl>
                                      </p:cBhvr>
                                    </p:animEffect>
                                    <p:set>
                                      <p:cBhvr>
                                        <p:cTn id="113" dur="1" fill="hold">
                                          <p:stCondLst>
                                            <p:cond delay="499"/>
                                          </p:stCondLst>
                                        </p:cTn>
                                        <p:tgtEl>
                                          <p:spTgt spid="143400"/>
                                        </p:tgtEl>
                                        <p:attrNameLst>
                                          <p:attrName>style.visibility</p:attrName>
                                        </p:attrNameLst>
                                      </p:cBhvr>
                                      <p:to>
                                        <p:strVal val="hidden"/>
                                      </p:to>
                                    </p:set>
                                  </p:childTnLst>
                                </p:cTn>
                              </p:par>
                              <p:par>
                                <p:cTn id="114" presetID="3" presetClass="exit" presetSubtype="10" fill="hold" grpId="1" nodeType="withEffect">
                                  <p:stCondLst>
                                    <p:cond delay="0"/>
                                  </p:stCondLst>
                                  <p:childTnLst>
                                    <p:animEffect transition="out" filter="blinds(horizontal)">
                                      <p:cBhvr>
                                        <p:cTn id="115" dur="500"/>
                                        <p:tgtEl>
                                          <p:spTgt spid="143399"/>
                                        </p:tgtEl>
                                      </p:cBhvr>
                                    </p:animEffect>
                                    <p:set>
                                      <p:cBhvr>
                                        <p:cTn id="116" dur="1" fill="hold">
                                          <p:stCondLst>
                                            <p:cond delay="499"/>
                                          </p:stCondLst>
                                        </p:cTn>
                                        <p:tgtEl>
                                          <p:spTgt spid="143399"/>
                                        </p:tgtEl>
                                        <p:attrNameLst>
                                          <p:attrName>style.visibility</p:attrName>
                                        </p:attrNameLst>
                                      </p:cBhvr>
                                      <p:to>
                                        <p:strVal val="hidden"/>
                                      </p:to>
                                    </p:set>
                                  </p:childTnLst>
                                </p:cTn>
                              </p:par>
                              <p:par>
                                <p:cTn id="117" presetID="3" presetClass="exit" presetSubtype="10" fill="hold" nodeType="withEffect">
                                  <p:stCondLst>
                                    <p:cond delay="0"/>
                                  </p:stCondLst>
                                  <p:childTnLst>
                                    <p:animEffect transition="out" filter="blinds(horizontal)">
                                      <p:cBhvr>
                                        <p:cTn id="118" dur="500"/>
                                        <p:tgtEl>
                                          <p:spTgt spid="27"/>
                                        </p:tgtEl>
                                      </p:cBhvr>
                                    </p:animEffect>
                                    <p:set>
                                      <p:cBhvr>
                                        <p:cTn id="119"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0" grpId="0" animBg="1"/>
      <p:bldP spid="143390" grpId="1" animBg="1"/>
      <p:bldP spid="143391" grpId="0" animBg="1"/>
      <p:bldP spid="143391" grpId="1" animBg="1"/>
      <p:bldP spid="143392" grpId="0" animBg="1"/>
      <p:bldP spid="143392" grpId="1" animBg="1"/>
      <p:bldP spid="143393" grpId="0" animBg="1"/>
      <p:bldP spid="143393" grpId="1" animBg="1"/>
      <p:bldP spid="143394" grpId="0" animBg="1"/>
      <p:bldP spid="143394" grpId="1" animBg="1"/>
      <p:bldP spid="143395" grpId="0" animBg="1"/>
      <p:bldP spid="143395" grpId="1" animBg="1"/>
      <p:bldP spid="143396" grpId="0" animBg="1"/>
      <p:bldP spid="143396" grpId="1" animBg="1"/>
      <p:bldP spid="143397" grpId="0" animBg="1"/>
      <p:bldP spid="143397" grpId="1" animBg="1"/>
      <p:bldP spid="143398" grpId="0" animBg="1"/>
      <p:bldP spid="143398" grpId="1" animBg="1"/>
      <p:bldP spid="143399" grpId="0" animBg="1"/>
      <p:bldP spid="143399" grpId="1" animBg="1"/>
      <p:bldP spid="143400" grpId="0" animBg="1"/>
      <p:bldP spid="143400" grpId="1" animBg="1"/>
      <p:bldP spid="143401" grpId="0" animBg="1"/>
      <p:bldP spid="143401" grpId="1" animBg="1"/>
      <p:bldP spid="143402" grpId="0" animBg="1"/>
      <p:bldP spid="143402" grpId="1" animBg="1"/>
      <p:bldP spid="143403" grpId="0" animBg="1"/>
      <p:bldP spid="143403" grpId="1" animBg="1"/>
      <p:bldP spid="35" grpId="0" animBg="1"/>
    </p:bldLst>
  </p:timing>
</p:sld>
</file>

<file path=ppt/theme/theme1.xml><?xml version="1.0" encoding="utf-8"?>
<a:theme xmlns:a="http://schemas.openxmlformats.org/drawingml/2006/main" name="DDAP Theme Revised">
  <a:themeElements>
    <a:clrScheme name="DDAP Theme">
      <a:dk1>
        <a:srgbClr val="000000"/>
      </a:dk1>
      <a:lt1>
        <a:srgbClr val="FFFFFF"/>
      </a:lt1>
      <a:dk2>
        <a:srgbClr val="000000"/>
      </a:dk2>
      <a:lt2>
        <a:srgbClr val="808080"/>
      </a:lt2>
      <a:accent1>
        <a:srgbClr val="0070C0"/>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DAP Theme">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DAP Theme">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DDAP Theme">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DDAP Theme Revised">
  <a:themeElements>
    <a:clrScheme name="DDAP Theme">
      <a:dk1>
        <a:srgbClr val="000000"/>
      </a:dk1>
      <a:lt1>
        <a:srgbClr val="FFFFFF"/>
      </a:lt1>
      <a:dk2>
        <a:srgbClr val="000000"/>
      </a:dk2>
      <a:lt2>
        <a:srgbClr val="808080"/>
      </a:lt2>
      <a:accent1>
        <a:srgbClr val="0070C0"/>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5709</TotalTime>
  <Words>3104</Words>
  <Application>Microsoft Office PowerPoint</Application>
  <PresentationFormat>On-screen Show (4:3)</PresentationFormat>
  <Paragraphs>583</Paragraphs>
  <Slides>33</Slides>
  <Notes>30</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33</vt:i4>
      </vt:variant>
    </vt:vector>
  </HeadingPairs>
  <TitlesOfParts>
    <vt:vector size="40" baseType="lpstr">
      <vt:lpstr>DDAP Theme Revised</vt:lpstr>
      <vt:lpstr>DDAP Theme</vt:lpstr>
      <vt:lpstr>2_DDAP Theme</vt:lpstr>
      <vt:lpstr>1_Office Theme</vt:lpstr>
      <vt:lpstr>3_DDAP Theme</vt:lpstr>
      <vt:lpstr>1_DDAP Theme Revised</vt:lpstr>
      <vt:lpstr>Slide</vt:lpstr>
      <vt:lpstr> </vt:lpstr>
      <vt:lpstr>Fast Facts</vt:lpstr>
      <vt:lpstr>Cost/Benefit</vt:lpstr>
      <vt:lpstr>Overview of Substance and Drug Use</vt:lpstr>
      <vt:lpstr>Heroin Related Overdose Deaths in Pennsylvania</vt:lpstr>
      <vt:lpstr>FDA Warning Labels</vt:lpstr>
      <vt:lpstr>PowerPoint Presentation</vt:lpstr>
      <vt:lpstr>Biology  Example of 2 Brain pathways</vt:lpstr>
      <vt:lpstr>Biology  Example of 2 Brain pathways</vt:lpstr>
      <vt:lpstr>Recovery Heals the Brain</vt:lpstr>
      <vt:lpstr>Which Brain do You Want?</vt:lpstr>
      <vt:lpstr>Why does one become addicted?</vt:lpstr>
      <vt:lpstr>What Works?</vt:lpstr>
      <vt:lpstr>PCPC</vt:lpstr>
      <vt:lpstr>What the Treatment Research Indicates</vt:lpstr>
      <vt:lpstr>Treatment Benefits</vt:lpstr>
      <vt:lpstr>Villanova Study (1995)</vt:lpstr>
      <vt:lpstr>PowerPoint Presentation</vt:lpstr>
      <vt:lpstr>Length Of Stay</vt:lpstr>
      <vt:lpstr>Pennsylvania Success Story </vt:lpstr>
      <vt:lpstr>Treatment Works: But what is treatment?</vt:lpstr>
      <vt:lpstr>PowerPoint Presentation</vt:lpstr>
      <vt:lpstr>What is a Therapeutic Community?</vt:lpstr>
      <vt:lpstr>Treatment Goals</vt:lpstr>
      <vt:lpstr>Treatment Goals</vt:lpstr>
      <vt:lpstr>Comprehensive Continuum of Care</vt:lpstr>
      <vt:lpstr>         Peer Supports</vt:lpstr>
      <vt:lpstr>Recovery Lessons Learned</vt:lpstr>
      <vt:lpstr>         The Solution</vt:lpstr>
      <vt:lpstr>         The Solution (cont.)</vt:lpstr>
      <vt:lpstr>         Recommendations</vt:lpstr>
      <vt:lpstr>What Can I Do?   10 Simple Steps</vt:lpstr>
      <vt:lpstr>Contact Information</vt:lpstr>
    </vt:vector>
  </TitlesOfParts>
  <Company>Gaudenzia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amontier</dc:creator>
  <cp:lastModifiedBy>DOHUSER</cp:lastModifiedBy>
  <cp:revision>265</cp:revision>
  <cp:lastPrinted>2015-05-19T15:58:39Z</cp:lastPrinted>
  <dcterms:created xsi:type="dcterms:W3CDTF">2004-03-03T20:18:31Z</dcterms:created>
  <dcterms:modified xsi:type="dcterms:W3CDTF">2015-08-14T17:15:47Z</dcterms:modified>
</cp:coreProperties>
</file>